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289" r:id="rId5"/>
    <p:sldId id="2147470394" r:id="rId6"/>
    <p:sldId id="2147470517" r:id="rId7"/>
    <p:sldId id="2147470520" r:id="rId8"/>
    <p:sldId id="2147470521" r:id="rId9"/>
    <p:sldId id="2147470519" r:id="rId10"/>
    <p:sldId id="2147470511" r:id="rId11"/>
    <p:sldId id="2147470513" r:id="rId12"/>
    <p:sldId id="2147472462" r:id="rId13"/>
    <p:sldId id="2147472496" r:id="rId14"/>
    <p:sldId id="2147472466" r:id="rId15"/>
    <p:sldId id="2147472500" r:id="rId16"/>
    <p:sldId id="2147470423" r:id="rId17"/>
  </p:sldIdLst>
  <p:sldSz cx="9144000" cy="5143500" type="screen16x9"/>
  <p:notesSz cx="6934200" cy="92202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orient="horz" pos="725" userDrawn="1">
          <p15:clr>
            <a:srgbClr val="A4A3A4"/>
          </p15:clr>
        </p15:guide>
        <p15:guide id="4" orient="horz" pos="304" userDrawn="1">
          <p15:clr>
            <a:srgbClr val="A4A3A4"/>
          </p15:clr>
        </p15:guide>
        <p15:guide id="5" orient="horz" pos="2172" userDrawn="1">
          <p15:clr>
            <a:srgbClr val="A4A3A4"/>
          </p15:clr>
        </p15:guide>
        <p15:guide id="6" orient="horz" pos="1932" userDrawn="1">
          <p15:clr>
            <a:srgbClr val="A4A3A4"/>
          </p15:clr>
        </p15:guide>
        <p15:guide id="7" orient="horz" pos="1500" userDrawn="1">
          <p15:clr>
            <a:srgbClr val="A4A3A4"/>
          </p15:clr>
        </p15:guide>
        <p15:guide id="8" pos="2880" userDrawn="1">
          <p15:clr>
            <a:srgbClr val="A4A3A4"/>
          </p15:clr>
        </p15:guide>
        <p15:guide id="9" pos="5551" userDrawn="1">
          <p15:clr>
            <a:srgbClr val="A4A3A4"/>
          </p15:clr>
        </p15:guide>
        <p15:guide id="10" pos="227" userDrawn="1">
          <p15:clr>
            <a:srgbClr val="A4A3A4"/>
          </p15:clr>
        </p15:guide>
        <p15:guide id="11" pos="576" userDrawn="1">
          <p15:clr>
            <a:srgbClr val="A4A3A4"/>
          </p15:clr>
        </p15:guide>
        <p15:guide id="12" pos="5064" userDrawn="1">
          <p15:clr>
            <a:srgbClr val="A4A3A4"/>
          </p15:clr>
        </p15:guide>
        <p15:guide id="13" pos="3079" userDrawn="1">
          <p15:clr>
            <a:srgbClr val="A4A3A4"/>
          </p15:clr>
        </p15:guide>
        <p15:guide id="14" pos="2680" userDrawn="1">
          <p15:clr>
            <a:srgbClr val="A4A3A4"/>
          </p15:clr>
        </p15:guide>
        <p15:guide id="16" orient="horz" pos="780" userDrawn="1">
          <p15:clr>
            <a:srgbClr val="A4A3A4"/>
          </p15:clr>
        </p15:guide>
        <p15:guide id="17" orient="horz" pos="2700" userDrawn="1">
          <p15:clr>
            <a:srgbClr val="A4A3A4"/>
          </p15:clr>
        </p15:guide>
        <p15:guide id="18" orient="horz" pos="2982" userDrawn="1">
          <p15:clr>
            <a:srgbClr val="A4A3A4"/>
          </p15:clr>
        </p15:guide>
        <p15:guide id="19" orient="horz" pos="1788" userDrawn="1">
          <p15:clr>
            <a:srgbClr val="A4A3A4"/>
          </p15:clr>
        </p15:guide>
        <p15:guide id="20" pos="5539" userDrawn="1">
          <p15:clr>
            <a:srgbClr val="A4A3A4"/>
          </p15:clr>
        </p15:guide>
        <p15:guide id="21" pos="691" userDrawn="1">
          <p15:clr>
            <a:srgbClr val="A4A3A4"/>
          </p15:clr>
        </p15:guide>
        <p15:guide id="22" pos="3533" userDrawn="1">
          <p15:clr>
            <a:srgbClr val="A4A3A4"/>
          </p15:clr>
        </p15:guide>
        <p15:guide id="23" orient="horz" pos="862" userDrawn="1">
          <p15:clr>
            <a:srgbClr val="A4A3A4"/>
          </p15:clr>
        </p15:guide>
        <p15:guide id="24" pos="5327" userDrawn="1">
          <p15:clr>
            <a:srgbClr val="A4A3A4"/>
          </p15:clr>
        </p15:guide>
        <p15:guide id="25" pos="172" userDrawn="1">
          <p15:clr>
            <a:srgbClr val="A4A3A4"/>
          </p15:clr>
        </p15:guide>
      </p15:sldGuideLst>
    </p:ext>
    <p:ext uri="{2D200454-40CA-4A62-9FC3-DE9A4176ACB9}">
      <p15:notesGuideLst xmlns:p15="http://schemas.microsoft.com/office/powerpoint/2012/main">
        <p15:guide id="1" orient="horz" pos="2904">
          <p15:clr>
            <a:srgbClr val="A4A3A4"/>
          </p15:clr>
        </p15:guide>
        <p15:guide id="2" pos="218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8" autoAdjust="0"/>
    <p:restoredTop sz="94655" autoAdjust="0"/>
  </p:normalViewPr>
  <p:slideViewPr>
    <p:cSldViewPr snapToGrid="0" showGuides="1">
      <p:cViewPr varScale="1">
        <p:scale>
          <a:sx n="93" d="100"/>
          <a:sy n="93" d="100"/>
        </p:scale>
        <p:origin x="520" y="68"/>
      </p:cViewPr>
      <p:guideLst>
        <p:guide orient="horz" pos="1620"/>
        <p:guide orient="horz" pos="725"/>
        <p:guide orient="horz" pos="304"/>
        <p:guide orient="horz" pos="2172"/>
        <p:guide orient="horz" pos="1932"/>
        <p:guide orient="horz" pos="1500"/>
        <p:guide pos="2880"/>
        <p:guide pos="5551"/>
        <p:guide pos="227"/>
        <p:guide pos="576"/>
        <p:guide pos="5064"/>
        <p:guide pos="3079"/>
        <p:guide pos="2680"/>
        <p:guide orient="horz" pos="780"/>
        <p:guide orient="horz" pos="2700"/>
        <p:guide orient="horz" pos="2982"/>
        <p:guide orient="horz" pos="1788"/>
        <p:guide pos="5539"/>
        <p:guide pos="691"/>
        <p:guide pos="3533"/>
        <p:guide orient="horz" pos="862"/>
        <p:guide pos="5327"/>
        <p:guide pos="172"/>
      </p:guideLst>
    </p:cSldViewPr>
  </p:slideViewPr>
  <p:outlineViewPr>
    <p:cViewPr>
      <p:scale>
        <a:sx n="33" d="100"/>
        <a:sy n="33" d="100"/>
      </p:scale>
      <p:origin x="0" y="-5247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2" d="100"/>
          <a:sy n="72" d="100"/>
        </p:scale>
        <p:origin x="2184" y="84"/>
      </p:cViewPr>
      <p:guideLst>
        <p:guide orient="horz" pos="2904"/>
        <p:guide pos="218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1" tIns="46150" rIns="92301" bIns="46150" rtlCol="0"/>
          <a:lstStyle>
            <a:lvl1pPr algn="l">
              <a:defRPr sz="1200"/>
            </a:lvl1pPr>
          </a:lstStyle>
          <a:p>
            <a:endParaRPr lang="en-US" dirty="0"/>
          </a:p>
        </p:txBody>
      </p:sp>
      <p:sp>
        <p:nvSpPr>
          <p:cNvPr id="3" name="Date Placeholder 2"/>
          <p:cNvSpPr>
            <a:spLocks noGrp="1"/>
          </p:cNvSpPr>
          <p:nvPr>
            <p:ph type="dt" sz="quarter" idx="1"/>
          </p:nvPr>
        </p:nvSpPr>
        <p:spPr>
          <a:xfrm>
            <a:off x="3927775" y="0"/>
            <a:ext cx="3004820" cy="461010"/>
          </a:xfrm>
          <a:prstGeom prst="rect">
            <a:avLst/>
          </a:prstGeom>
        </p:spPr>
        <p:txBody>
          <a:bodyPr vert="horz" lIns="92301" tIns="46150" rIns="92301" bIns="46150" rtlCol="0"/>
          <a:lstStyle>
            <a:lvl1pPr algn="r">
              <a:defRPr sz="1200"/>
            </a:lvl1pPr>
          </a:lstStyle>
          <a:p>
            <a:fld id="{0423E92F-58BB-494C-B9FF-284015554107}" type="datetimeFigureOut">
              <a:rPr lang="en-US" smtClean="0"/>
              <a:t>7/30/2026</a:t>
            </a:fld>
            <a:endParaRPr lang="en-US" dirty="0"/>
          </a:p>
        </p:txBody>
      </p:sp>
      <p:sp>
        <p:nvSpPr>
          <p:cNvPr id="4" name="Footer Placeholder 3"/>
          <p:cNvSpPr>
            <a:spLocks noGrp="1"/>
          </p:cNvSpPr>
          <p:nvPr>
            <p:ph type="ftr" sz="quarter" idx="2"/>
          </p:nvPr>
        </p:nvSpPr>
        <p:spPr>
          <a:xfrm>
            <a:off x="0" y="8757590"/>
            <a:ext cx="3004820" cy="461010"/>
          </a:xfrm>
          <a:prstGeom prst="rect">
            <a:avLst/>
          </a:prstGeom>
        </p:spPr>
        <p:txBody>
          <a:bodyPr vert="horz" lIns="92301" tIns="46150" rIns="92301" bIns="4615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27775" y="8757590"/>
            <a:ext cx="3004820" cy="461010"/>
          </a:xfrm>
          <a:prstGeom prst="rect">
            <a:avLst/>
          </a:prstGeom>
        </p:spPr>
        <p:txBody>
          <a:bodyPr vert="horz" lIns="92301" tIns="46150" rIns="92301" bIns="46150" rtlCol="0" anchor="b"/>
          <a:lstStyle>
            <a:lvl1pPr algn="r">
              <a:defRPr sz="1200"/>
            </a:lvl1pPr>
          </a:lstStyle>
          <a:p>
            <a:fld id="{10E81716-1A46-4FD2-ACEC-E134E0F54D85}" type="slidenum">
              <a:rPr lang="en-US" smtClean="0"/>
              <a:t>‹#›</a:t>
            </a:fld>
            <a:endParaRPr lang="en-US" dirty="0"/>
          </a:p>
        </p:txBody>
      </p:sp>
    </p:spTree>
    <p:extLst>
      <p:ext uri="{BB962C8B-B14F-4D97-AF65-F5344CB8AC3E}">
        <p14:creationId xmlns:p14="http://schemas.microsoft.com/office/powerpoint/2010/main" val="2945320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1" tIns="46150" rIns="92301" bIns="46150" rtlCol="0"/>
          <a:lstStyle>
            <a:lvl1pPr algn="l">
              <a:defRPr sz="1200"/>
            </a:lvl1pPr>
          </a:lstStyle>
          <a:p>
            <a:endParaRPr lang="en-US" dirty="0"/>
          </a:p>
        </p:txBody>
      </p:sp>
      <p:sp>
        <p:nvSpPr>
          <p:cNvPr id="3" name="Date Placeholder 2"/>
          <p:cNvSpPr>
            <a:spLocks noGrp="1"/>
          </p:cNvSpPr>
          <p:nvPr>
            <p:ph type="dt" idx="1"/>
          </p:nvPr>
        </p:nvSpPr>
        <p:spPr>
          <a:xfrm>
            <a:off x="3927775" y="0"/>
            <a:ext cx="3004820" cy="461010"/>
          </a:xfrm>
          <a:prstGeom prst="rect">
            <a:avLst/>
          </a:prstGeom>
        </p:spPr>
        <p:txBody>
          <a:bodyPr vert="horz" lIns="92301" tIns="46150" rIns="92301" bIns="46150" rtlCol="0"/>
          <a:lstStyle>
            <a:lvl1pPr algn="r">
              <a:defRPr sz="1200"/>
            </a:lvl1pPr>
          </a:lstStyle>
          <a:p>
            <a:fld id="{A0DE2470-5D41-41E8-8D9B-FF2B520B0DB6}" type="datetimeFigureOut">
              <a:rPr lang="en-US" smtClean="0"/>
              <a:t>7/30/2026</a:t>
            </a:fld>
            <a:endParaRPr lang="en-US" dirty="0"/>
          </a:p>
        </p:txBody>
      </p:sp>
      <p:sp>
        <p:nvSpPr>
          <p:cNvPr id="4" name="Slide Image Placeholder 3"/>
          <p:cNvSpPr>
            <a:spLocks noGrp="1" noRot="1" noChangeAspect="1"/>
          </p:cNvSpPr>
          <p:nvPr>
            <p:ph type="sldImg" idx="2"/>
          </p:nvPr>
        </p:nvSpPr>
        <p:spPr>
          <a:xfrm>
            <a:off x="393700" y="692150"/>
            <a:ext cx="6146800" cy="3457575"/>
          </a:xfrm>
          <a:prstGeom prst="rect">
            <a:avLst/>
          </a:prstGeom>
          <a:noFill/>
          <a:ln w="12700">
            <a:solidFill>
              <a:prstClr val="black"/>
            </a:solidFill>
          </a:ln>
        </p:spPr>
        <p:txBody>
          <a:bodyPr vert="horz" lIns="92301" tIns="46150" rIns="92301" bIns="46150" rtlCol="0" anchor="ctr"/>
          <a:lstStyle/>
          <a:p>
            <a:endParaRPr lang="en-US" dirty="0"/>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1" tIns="46150" rIns="92301" bIns="4615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1010"/>
          </a:xfrm>
          <a:prstGeom prst="rect">
            <a:avLst/>
          </a:prstGeom>
        </p:spPr>
        <p:txBody>
          <a:bodyPr vert="horz" lIns="92301" tIns="46150" rIns="92301" bIns="4615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1" tIns="46150" rIns="92301" bIns="46150" rtlCol="0" anchor="b"/>
          <a:lstStyle>
            <a:lvl1pPr algn="r">
              <a:defRPr sz="1200"/>
            </a:lvl1pPr>
          </a:lstStyle>
          <a:p>
            <a:fld id="{228862C5-84CF-4BE6-968D-EE40C91F4455}" type="slidenum">
              <a:rPr lang="en-US" smtClean="0"/>
              <a:t>‹#›</a:t>
            </a:fld>
            <a:endParaRPr lang="en-US" dirty="0"/>
          </a:p>
        </p:txBody>
      </p:sp>
    </p:spTree>
    <p:extLst>
      <p:ext uri="{BB962C8B-B14F-4D97-AF65-F5344CB8AC3E}">
        <p14:creationId xmlns:p14="http://schemas.microsoft.com/office/powerpoint/2010/main" val="2269535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862C5-84CF-4BE6-968D-EE40C91F4455}" type="slidenum">
              <a:rPr lang="en-US" smtClean="0"/>
              <a:t>1</a:t>
            </a:fld>
            <a:endParaRPr lang="en-US" dirty="0"/>
          </a:p>
        </p:txBody>
      </p:sp>
    </p:spTree>
    <p:extLst>
      <p:ext uri="{BB962C8B-B14F-4D97-AF65-F5344CB8AC3E}">
        <p14:creationId xmlns:p14="http://schemas.microsoft.com/office/powerpoint/2010/main" val="3399604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862C5-84CF-4BE6-968D-EE40C91F4455}" type="slidenum">
              <a:rPr lang="en-US" smtClean="0"/>
              <a:t>10</a:t>
            </a:fld>
            <a:endParaRPr lang="en-US" dirty="0"/>
          </a:p>
        </p:txBody>
      </p:sp>
    </p:spTree>
    <p:extLst>
      <p:ext uri="{BB962C8B-B14F-4D97-AF65-F5344CB8AC3E}">
        <p14:creationId xmlns:p14="http://schemas.microsoft.com/office/powerpoint/2010/main" val="650155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80650-742E-DF50-A2E8-7D9B21CAB9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557DDD-60F1-864F-CFB3-05566E16195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78BD1A7-700F-A786-0333-F6C6368951DB}"/>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ABC83C95-4FB7-379C-4D57-47D89BE1E57D}"/>
              </a:ext>
            </a:extLst>
          </p:cNvPr>
          <p:cNvSpPr>
            <a:spLocks noGrp="1"/>
          </p:cNvSpPr>
          <p:nvPr>
            <p:ph type="sldNum" sz="quarter" idx="10"/>
          </p:nvPr>
        </p:nvSpPr>
        <p:spPr/>
        <p:txBody>
          <a:bodyPr/>
          <a:lstStyle/>
          <a:p>
            <a:fld id="{AD58A381-BE19-46D0-A835-2E243EDF7D0A}" type="slidenum">
              <a:rPr lang="en-US" smtClean="0"/>
              <a:t>11</a:t>
            </a:fld>
            <a:endParaRPr lang="en-US"/>
          </a:p>
        </p:txBody>
      </p:sp>
    </p:spTree>
    <p:extLst>
      <p:ext uri="{BB962C8B-B14F-4D97-AF65-F5344CB8AC3E}">
        <p14:creationId xmlns:p14="http://schemas.microsoft.com/office/powerpoint/2010/main" val="955210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7D547D-0DDF-49C9-8602-7D96BD688C13}" type="slidenum">
              <a:rPr lang="en-US" smtClean="0"/>
              <a:t>13</a:t>
            </a:fld>
            <a:endParaRPr lang="en-US"/>
          </a:p>
        </p:txBody>
      </p:sp>
    </p:spTree>
    <p:extLst>
      <p:ext uri="{BB962C8B-B14F-4D97-AF65-F5344CB8AC3E}">
        <p14:creationId xmlns:p14="http://schemas.microsoft.com/office/powerpoint/2010/main" val="3727272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nSpc>
                <a:spcPct val="150000"/>
              </a:lnSpc>
              <a:spcAft>
                <a:spcPts val="300"/>
              </a:spcAft>
            </a:pPr>
            <a:r>
              <a:rPr lang="en-US" b="1"/>
              <a:t>AFPM 1a: </a:t>
            </a:r>
            <a:r>
              <a:rPr lang="en-US" b="1" u="sng"/>
              <a:t>actual incident</a:t>
            </a:r>
            <a:r>
              <a:rPr lang="en-US"/>
              <a:t> - serious injury that caused a fatality, hospitalization, or other life-altering event.</a:t>
            </a:r>
          </a:p>
          <a:p>
            <a:pPr>
              <a:lnSpc>
                <a:spcPct val="150000"/>
              </a:lnSpc>
              <a:spcAft>
                <a:spcPts val="300"/>
              </a:spcAft>
            </a:pPr>
            <a:r>
              <a:rPr lang="en-US" b="1"/>
              <a:t>AFPM 1p: </a:t>
            </a:r>
            <a:r>
              <a:rPr lang="en-US" b="1" u="sng"/>
              <a:t>potential incident</a:t>
            </a:r>
            <a:r>
              <a:rPr lang="en-US" b="1"/>
              <a:t> - </a:t>
            </a:r>
            <a:r>
              <a:rPr lang="en-US"/>
              <a:t>an incident with the potential for fatality, hospitalization, or other life-altering event, including near misses. </a:t>
            </a:r>
            <a:endParaRPr lang="en-US">
              <a:cs typeface="Calibri"/>
            </a:endParaRPr>
          </a:p>
          <a:p>
            <a:pPr>
              <a:lnSpc>
                <a:spcPct val="150000"/>
              </a:lnSpc>
              <a:spcAft>
                <a:spcPts val="300"/>
              </a:spcAft>
            </a:pPr>
            <a:r>
              <a:rPr lang="en-US" b="1"/>
              <a:t>ORIR</a:t>
            </a:r>
            <a:r>
              <a:rPr lang="en-US"/>
              <a:t>: OSHA Recordable Injury Rate = (number of recordables/(contractor + employee hours worked))</a:t>
            </a:r>
          </a:p>
          <a:p>
            <a:r>
              <a:rPr lang="en-US" b="1">
                <a:latin typeface="Arial" panose="020B0604020202020204" pitchFamily="34" charset="0"/>
                <a:ea typeface="Calibri" panose="020F0502020204030204" pitchFamily="34" charset="0"/>
                <a:cs typeface="Arial" panose="020B0604020202020204" pitchFamily="34" charset="0"/>
              </a:rPr>
              <a:t>PSE</a:t>
            </a:r>
            <a:r>
              <a:rPr lang="en-US">
                <a:latin typeface="Arial" panose="020B0604020202020204" pitchFamily="34" charset="0"/>
                <a:ea typeface="Calibri" panose="020F0502020204030204" pitchFamily="34" charset="0"/>
                <a:cs typeface="Arial" panose="020B0604020202020204" pitchFamily="34" charset="0"/>
              </a:rPr>
              <a:t>: Process Safety Event, refer to R-12-007</a:t>
            </a:r>
          </a:p>
          <a:p>
            <a:r>
              <a:rPr lang="en-US" b="1">
                <a:latin typeface="Arial" panose="020B0604020202020204" pitchFamily="34" charset="0"/>
                <a:ea typeface="Calibri" panose="020F0502020204030204" pitchFamily="34" charset="0"/>
                <a:cs typeface="Arial" panose="020B0604020202020204" pitchFamily="34" charset="0"/>
              </a:rPr>
              <a:t>DEI: </a:t>
            </a:r>
            <a:r>
              <a:rPr lang="en-US">
                <a:latin typeface="Arial" panose="020B0604020202020204" pitchFamily="34" charset="0"/>
                <a:ea typeface="Calibri" panose="020F0502020204030204" pitchFamily="34" charset="0"/>
                <a:cs typeface="Arial" panose="020B0604020202020204" pitchFamily="34" charset="0"/>
              </a:rPr>
              <a:t>Designated Environmental Incident, refer to R-13-027</a:t>
            </a:r>
          </a:p>
          <a:p>
            <a:pPr>
              <a:lnSpc>
                <a:spcPct val="150000"/>
              </a:lnSpc>
              <a:spcAft>
                <a:spcPts val="300"/>
              </a:spcAft>
            </a:pPr>
            <a:endParaRPr lang="en-US"/>
          </a:p>
          <a:p>
            <a:endParaRPr lang="en-US">
              <a:cs typeface="Calibri"/>
            </a:endParaRPr>
          </a:p>
        </p:txBody>
      </p:sp>
      <p:sp>
        <p:nvSpPr>
          <p:cNvPr id="4" name="Slide Number Placeholder 3"/>
          <p:cNvSpPr>
            <a:spLocks noGrp="1"/>
          </p:cNvSpPr>
          <p:nvPr>
            <p:ph type="sldNum" sz="quarter" idx="5"/>
          </p:nvPr>
        </p:nvSpPr>
        <p:spPr/>
        <p:txBody>
          <a:bodyPr/>
          <a:lstStyle/>
          <a:p>
            <a:fld id="{947D547D-0DDF-49C9-8602-7D96BD688C13}" type="slidenum">
              <a:rPr lang="en-US" smtClean="0"/>
              <a:t>2</a:t>
            </a:fld>
            <a:endParaRPr lang="en-US"/>
          </a:p>
        </p:txBody>
      </p:sp>
    </p:spTree>
    <p:extLst>
      <p:ext uri="{BB962C8B-B14F-4D97-AF65-F5344CB8AC3E}">
        <p14:creationId xmlns:p14="http://schemas.microsoft.com/office/powerpoint/2010/main" val="1835923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E595D-DB38-5E54-DC39-1D46D735D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82B1A8-E847-52F3-8F3C-81D2D1D9884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E7B1703-62E0-6EA1-7084-81D45C92CD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70053D-D59D-4699-98CC-85631EF5AF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8862C5-84CF-4BE6-968D-EE40C91F44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8137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B6740-2503-5A0E-F997-7CF59EF08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17110-5989-4082-B1A7-FA7E4633F020}"/>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7B8463F-C53F-CA8F-992C-CB87DE9171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7B5A05F-395A-15AE-BFAC-047A4EAF65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8862C5-84CF-4BE6-968D-EE40C91F44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010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77353-2219-A491-6830-5A5EE137D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85C72-7999-98C6-A955-B8950C0B7BB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C2E96C3-B320-CB22-D3C4-88FCAB523A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CE9ABA-0714-31D4-2D43-4D130098B3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8862C5-84CF-4BE6-968D-EE40C91F44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8256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5B92-78BA-5835-933C-5530B43DA8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AC749-3B1A-E614-17F4-B66CBAB1B73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640754CB-C829-0DD0-5354-2F8889A633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3120B0-65E5-91DB-F4D0-8F5372E65D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8862C5-84CF-4BE6-968D-EE40C91F44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8964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27B13-12D5-623B-1DC1-4480F8B58D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772945-C62A-58C8-BBEF-9A2572EFCC5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0792D97F-ECA3-3838-9D14-97EF5D3D9A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E25B2D-CB5D-AD70-ECA0-248A1AD0E5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7D547D-0DDF-49C9-8602-7D96BD688C1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0303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71ABF-5AA9-8835-A35C-4314AD240A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D8B78-9303-5DD6-A891-F9087DAD8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A9D8E-280A-88B0-4FB3-5728820710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Energy Isolation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Types of energies that need to be isolated include: electricity, thermal, pneumatic, chemical, mechanical, hydraulic, stored energy, etc.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Energy isolation to do maintenance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If there is potential for energy exposure, we need to isolate that energy before we can start work.</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For example, if we need to conduct maintenance on a pump, we would need to:</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Isolate the pump from the hazardous material inside by blocking the upstream and downstream valves, as well as any other auxiliary piping  (removes the temperature, pressure, and chemical hazards).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Once blocked in, drain the contents of the pump to a safe location through bleed valves and verify the valves are holding.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The piping may need to be blinded to provide further protection, depending on the job.</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De-energize the circuit breaker for the motor (this removes the electrical energy), and depending on the job, you may need to decouple the pump from the motor.</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Then lock &amp; tag out all isolation points to secure the 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dirty="0"/>
              <a:t>When energy isolation fails, the consequences can be catastrophic.  SIF = Significant Injury and Fatality.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People can get electrocuted, burned, or exposed to toxic chemicals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A release of material can become a process safety incident, e.g., fires, explosions, and impacts beyond our facility fences</a:t>
            </a:r>
          </a:p>
          <a:p>
            <a:pPr marL="171450" indent="-171450">
              <a:buFontTx/>
              <a:buChar char="-"/>
              <a:defRPr/>
            </a:pPr>
            <a:r>
              <a:rPr lang="en-US" dirty="0">
                <a:cs typeface="Calibri"/>
              </a:rPr>
              <a:t>Energy isolation failure can be caused in various ways: missing an isolation point or not identifying all of the sources of energy; isolating the wrong system (e.g., isolated the wrong breaker due to mislabeling or incorrect diagrams); failing to verify energy isolation (e.g., bleed was plugged, didn't drain equipment all the way, or didn't ), isolation malfunction (e.g., valve starts to leak by, doesn't hold, etc.), isolation removed prematurely (e.g., miscommunication, failing to lockout/tagout adequately); wrong isolation type (e.g. using valve isolation and not blinding); </a:t>
            </a: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What type of work do you do that requires energy isolation?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Working on electrical equipment at home – have you ever had to shut down the breaker before you worked on out electrical outlet?  That’s energy isolation.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Shutting down your car before you fill it up with gas – energy isolation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Unplugging appliances when you’re done using it – Kitchen Aid mixers, food processors, irons, etc., - leaving it plugged can be hazardous especially when you have small children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In some seismically prone areas (e.g., CA), an automatic gas shutoff is required at the inlet of your home gas line.  That’s an automated isolation device to block gas during an earthquake.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When you close your pool for the winter, you isolate and drain your pool pump and piping it to ensure the water doesn’t freeze and break your equipment.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endParaRPr lang="en-US" dirty="0"/>
          </a:p>
        </p:txBody>
      </p:sp>
      <p:sp>
        <p:nvSpPr>
          <p:cNvPr id="4" name="Slide Number Placeholder 3">
            <a:extLst>
              <a:ext uri="{FF2B5EF4-FFF2-40B4-BE49-F238E27FC236}">
                <a16:creationId xmlns:a16="http://schemas.microsoft.com/office/drawing/2014/main" id="{AC7DA385-C6A1-98F7-B6FC-A23313FE03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8862C5-84CF-4BE6-968D-EE40C91F44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5577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0A06E-E465-5812-E79E-92B5B3E97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8858B-2B23-107F-9591-537EA9FB87B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6348A5C-8C5C-1A3A-C25B-81C7F752C2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D7E84F-325F-22C2-89BC-1BB8BADA6726}"/>
              </a:ext>
            </a:extLst>
          </p:cNvPr>
          <p:cNvSpPr>
            <a:spLocks noGrp="1"/>
          </p:cNvSpPr>
          <p:nvPr>
            <p:ph type="sldNum" sz="quarter" idx="10"/>
          </p:nvPr>
        </p:nvSpPr>
        <p:spPr/>
        <p:txBody>
          <a:bodyPr/>
          <a:lstStyle/>
          <a:p>
            <a:fld id="{AD58A381-BE19-46D0-A835-2E243EDF7D0A}" type="slidenum">
              <a:rPr lang="en-US" smtClean="0"/>
              <a:t>9</a:t>
            </a:fld>
            <a:endParaRPr lang="en-US"/>
          </a:p>
        </p:txBody>
      </p:sp>
    </p:spTree>
    <p:extLst>
      <p:ext uri="{BB962C8B-B14F-4D97-AF65-F5344CB8AC3E}">
        <p14:creationId xmlns:p14="http://schemas.microsoft.com/office/powerpoint/2010/main" val="2993545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 Line Title &am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474E72-2F85-45B8-AC8E-6D606FF2756E}" type="datetime1">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827C0B-57E8-470C-889C-315E741D0591}" type="slidenum">
              <a:rPr lang="en-US" smtClean="0"/>
              <a:t>‹#›</a:t>
            </a:fld>
            <a:endParaRPr lang="en-US" dirty="0"/>
          </a:p>
        </p:txBody>
      </p:sp>
    </p:spTree>
    <p:extLst>
      <p:ext uri="{BB962C8B-B14F-4D97-AF65-F5344CB8AC3E}">
        <p14:creationId xmlns:p14="http://schemas.microsoft.com/office/powerpoint/2010/main" val="2820074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Br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33CC5C-2346-413A-A1B1-8902D10AF311}" type="datetime1">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827C0B-57E8-470C-889C-315E741D0591}" type="slidenum">
              <a:rPr lang="en-US" smtClean="0"/>
              <a:t>‹#›</a:t>
            </a:fld>
            <a:endParaRPr lang="en-US" dirty="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
            <a:ext cx="9144000" cy="5143501"/>
          </a:xfrm>
          <a:prstGeom prst="rect">
            <a:avLst/>
          </a:prstGeom>
        </p:spPr>
      </p:pic>
      <p:sp>
        <p:nvSpPr>
          <p:cNvPr id="8" name="Rectangle 7"/>
          <p:cNvSpPr/>
          <p:nvPr userDrawn="1"/>
        </p:nvSpPr>
        <p:spPr>
          <a:xfrm>
            <a:off x="0" y="3151573"/>
            <a:ext cx="9144000" cy="1615736"/>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3186261" y="3181177"/>
            <a:ext cx="5625953" cy="757382"/>
          </a:xfrm>
        </p:spPr>
        <p:txBody>
          <a:bodyPr/>
          <a:lstStyle>
            <a:lvl1pPr algn="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186261" y="3846457"/>
            <a:ext cx="5625953" cy="493568"/>
          </a:xfrm>
        </p:spPr>
        <p:txBody>
          <a:bodyPr/>
          <a:lstStyle>
            <a:lvl1pPr marL="0" indent="0" algn="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3" name="Picture 51"/>
          <p:cNvPicPr>
            <a:picLocks noChangeAspect="1" noChangeArrowheads="1"/>
          </p:cNvPicPr>
          <p:nvPr userDrawn="1"/>
        </p:nvPicPr>
        <p:blipFill>
          <a:blip r:embed="rId3" cstate="print"/>
          <a:srcRect/>
          <a:stretch>
            <a:fillRect/>
          </a:stretch>
        </p:blipFill>
        <p:spPr bwMode="auto">
          <a:xfrm>
            <a:off x="633948" y="3419769"/>
            <a:ext cx="1470976" cy="1076814"/>
          </a:xfrm>
          <a:prstGeom prst="rect">
            <a:avLst/>
          </a:prstGeom>
          <a:noFill/>
          <a:ln w="9525">
            <a:noFill/>
            <a:miter lim="800000"/>
            <a:headEnd/>
            <a:tailEnd/>
          </a:ln>
        </p:spPr>
      </p:pic>
    </p:spTree>
    <p:extLst>
      <p:ext uri="{BB962C8B-B14F-4D97-AF65-F5344CB8AC3E}">
        <p14:creationId xmlns:p14="http://schemas.microsoft.com/office/powerpoint/2010/main" val="417675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Marine 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8" name="Rectangle 7"/>
          <p:cNvSpPr/>
          <p:nvPr userDrawn="1"/>
        </p:nvSpPr>
        <p:spPr>
          <a:xfrm>
            <a:off x="0" y="3151573"/>
            <a:ext cx="9144000" cy="1615736"/>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360363" y="3181177"/>
            <a:ext cx="8451851" cy="757382"/>
          </a:xfrm>
        </p:spPr>
        <p:txBody>
          <a:bodyPr/>
          <a:lstStyle>
            <a:lvl1pPr algn="ct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360363" y="3846457"/>
            <a:ext cx="8451851" cy="49356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pSp>
        <p:nvGrpSpPr>
          <p:cNvPr id="13" name="Group 15"/>
          <p:cNvGrpSpPr>
            <a:grpSpLocks/>
          </p:cNvGrpSpPr>
          <p:nvPr userDrawn="1"/>
        </p:nvGrpSpPr>
        <p:grpSpPr bwMode="auto">
          <a:xfrm>
            <a:off x="652529" y="519213"/>
            <a:ext cx="3601972" cy="647255"/>
            <a:chOff x="990600" y="3122613"/>
            <a:chExt cx="7067593" cy="1270000"/>
          </a:xfrm>
        </p:grpSpPr>
        <p:pic>
          <p:nvPicPr>
            <p:cNvPr id="14" name="Picture 49"/>
            <p:cNvPicPr>
              <a:picLocks noChangeAspect="1" noChangeArrowheads="1"/>
            </p:cNvPicPr>
            <p:nvPr/>
          </p:nvPicPr>
          <p:blipFill>
            <a:blip r:embed="rId3" cstate="print"/>
            <a:srcRect/>
            <a:stretch>
              <a:fillRect/>
            </a:stretch>
          </p:blipFill>
          <p:spPr bwMode="auto">
            <a:xfrm>
              <a:off x="990600" y="3122613"/>
              <a:ext cx="1735620" cy="1270000"/>
            </a:xfrm>
            <a:prstGeom prst="rect">
              <a:avLst/>
            </a:prstGeom>
            <a:noFill/>
            <a:ln w="9525">
              <a:noFill/>
              <a:miter lim="800000"/>
              <a:headEnd/>
              <a:tailEnd/>
            </a:ln>
          </p:spPr>
        </p:pic>
        <p:pic>
          <p:nvPicPr>
            <p:cNvPr id="15" name="Picture 12" descr="MPC LP Text.png"/>
            <p:cNvPicPr>
              <a:picLocks noChangeAspect="1"/>
            </p:cNvPicPr>
            <p:nvPr/>
          </p:nvPicPr>
          <p:blipFill>
            <a:blip r:embed="rId4" cstate="print"/>
            <a:srcRect/>
            <a:stretch>
              <a:fillRect/>
            </a:stretch>
          </p:blipFill>
          <p:spPr bwMode="auto">
            <a:xfrm>
              <a:off x="2849242" y="3337560"/>
              <a:ext cx="5208951" cy="908214"/>
            </a:xfrm>
            <a:prstGeom prst="rect">
              <a:avLst/>
            </a:prstGeom>
            <a:noFill/>
            <a:ln w="9525">
              <a:noFill/>
              <a:miter lim="800000"/>
              <a:headEnd/>
              <a:tailEnd/>
            </a:ln>
          </p:spPr>
        </p:pic>
      </p:grpSp>
    </p:spTree>
    <p:extLst>
      <p:ext uri="{BB962C8B-B14F-4D97-AF65-F5344CB8AC3E}">
        <p14:creationId xmlns:p14="http://schemas.microsoft.com/office/powerpoint/2010/main" val="1472133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MPL 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6523" t="8191" b="26104"/>
          <a:stretch/>
        </p:blipFill>
        <p:spPr>
          <a:xfrm>
            <a:off x="0" y="1"/>
            <a:ext cx="9145829" cy="5143500"/>
          </a:xfrm>
          <a:prstGeom prst="rect">
            <a:avLst/>
          </a:prstGeom>
        </p:spPr>
      </p:pic>
      <p:sp>
        <p:nvSpPr>
          <p:cNvPr id="8" name="Rectangle 7"/>
          <p:cNvSpPr/>
          <p:nvPr userDrawn="1"/>
        </p:nvSpPr>
        <p:spPr>
          <a:xfrm>
            <a:off x="0" y="3151573"/>
            <a:ext cx="9144000" cy="1615736"/>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360363" y="3181177"/>
            <a:ext cx="8451851" cy="757382"/>
          </a:xfrm>
        </p:spPr>
        <p:txBody>
          <a:bodyPr/>
          <a:lstStyle>
            <a:lvl1pPr algn="ct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360363" y="3846457"/>
            <a:ext cx="8451851" cy="49356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1" name="Picture 8"/>
          <p:cNvPicPr>
            <a:picLocks noChangeAspect="1" noChangeArrowheads="1"/>
          </p:cNvPicPr>
          <p:nvPr userDrawn="1"/>
        </p:nvPicPr>
        <p:blipFill>
          <a:blip r:embed="rId3" cstate="print"/>
          <a:srcRect/>
          <a:stretch>
            <a:fillRect/>
          </a:stretch>
        </p:blipFill>
        <p:spPr bwMode="auto">
          <a:xfrm>
            <a:off x="400261" y="336074"/>
            <a:ext cx="3016180" cy="834241"/>
          </a:xfrm>
          <a:prstGeom prst="rect">
            <a:avLst/>
          </a:prstGeom>
          <a:noFill/>
          <a:ln w="9525">
            <a:noFill/>
            <a:miter lim="800000"/>
            <a:headEnd/>
            <a:tailEnd/>
          </a:ln>
          <a:effectLst>
            <a:glow rad="1485900">
              <a:schemeClr val="bg1">
                <a:alpha val="44000"/>
              </a:schemeClr>
            </a:glow>
          </a:effectLst>
        </p:spPr>
      </p:pic>
    </p:spTree>
    <p:extLst>
      <p:ext uri="{BB962C8B-B14F-4D97-AF65-F5344CB8AC3E}">
        <p14:creationId xmlns:p14="http://schemas.microsoft.com/office/powerpoint/2010/main" val="2188386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1474" y="978975"/>
            <a:ext cx="4129087" cy="3754950"/>
          </a:xfrm>
        </p:spPr>
        <p:txBody>
          <a:bodyPr lIns="0"/>
          <a:lstStyle>
            <a:lvl1pPr marL="230188" indent="-230188">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1" y="978975"/>
            <a:ext cx="4125913" cy="3754950"/>
          </a:xfrm>
        </p:spPr>
        <p:txBody>
          <a:bodyPr lIns="0"/>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DAC554-34BE-4B08-AB6D-DC74D5451BD4}" type="datetime1">
              <a:rPr lang="en-US" smtClean="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827C0B-57E8-470C-889C-315E741D0591}" type="slidenum">
              <a:rPr lang="en-US" smtClean="0"/>
              <a:t>‹#›</a:t>
            </a:fld>
            <a:endParaRPr lang="en-US" dirty="0"/>
          </a:p>
        </p:txBody>
      </p:sp>
    </p:spTree>
    <p:extLst>
      <p:ext uri="{BB962C8B-B14F-4D97-AF65-F5344CB8AC3E}">
        <p14:creationId xmlns:p14="http://schemas.microsoft.com/office/powerpoint/2010/main" val="2846714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_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1474" y="978975"/>
            <a:ext cx="4129087" cy="3754950"/>
          </a:xfrm>
        </p:spPr>
        <p:txBody>
          <a:bodyPr lIns="0"/>
          <a:lstStyle>
            <a:lvl1pPr marL="230188" indent="-230188">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1" y="978975"/>
            <a:ext cx="4125913" cy="3754950"/>
          </a:xfrm>
        </p:spPr>
        <p:txBody>
          <a:bodyPr lIns="0"/>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F9BCB1-5541-425F-84A0-38924752BF2C}" type="datetime1">
              <a:rPr lang="en-US" smtClean="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827C0B-57E8-470C-889C-315E741D0591}" type="slidenum">
              <a:rPr lang="en-US" smtClean="0"/>
              <a:t>‹#›</a:t>
            </a:fld>
            <a:endParaRPr lang="en-US" dirty="0"/>
          </a:p>
        </p:txBody>
      </p:sp>
      <p:sp>
        <p:nvSpPr>
          <p:cNvPr id="8" name="Title 1"/>
          <p:cNvSpPr>
            <a:spLocks noGrp="1"/>
          </p:cNvSpPr>
          <p:nvPr>
            <p:ph type="title"/>
          </p:nvPr>
        </p:nvSpPr>
        <p:spPr>
          <a:xfrm>
            <a:off x="261737" y="-18662"/>
            <a:ext cx="7690777" cy="581891"/>
          </a:xfrm>
        </p:spPr>
        <p:txBody>
          <a:bodyPr/>
          <a:lstStyle/>
          <a:p>
            <a:r>
              <a:rPr lang="en-US"/>
              <a:t>Click to edit Master title style</a:t>
            </a:r>
            <a:endParaRPr lang="en-US" dirty="0"/>
          </a:p>
        </p:txBody>
      </p:sp>
      <p:sp>
        <p:nvSpPr>
          <p:cNvPr id="9" name="Text Placeholder 4"/>
          <p:cNvSpPr>
            <a:spLocks noGrp="1"/>
          </p:cNvSpPr>
          <p:nvPr>
            <p:ph type="body" sz="quarter" idx="13" hasCustomPrompt="1"/>
          </p:nvPr>
        </p:nvSpPr>
        <p:spPr>
          <a:xfrm>
            <a:off x="260925" y="445470"/>
            <a:ext cx="8458200" cy="369332"/>
          </a:xfrm>
        </p:spPr>
        <p:txBody>
          <a:bodyPr wrap="square">
            <a:spAutoFit/>
          </a:bodyPr>
          <a:lstStyle>
            <a:lvl1pPr marL="0" indent="0">
              <a:spcBef>
                <a:spcPts val="0"/>
              </a:spcBef>
              <a:buFontTx/>
              <a:buNone/>
              <a:defRPr b="0" i="0">
                <a:solidFill>
                  <a:schemeClr val="bg1"/>
                </a:solidFill>
                <a:latin typeface="+mj-lt"/>
              </a:defRPr>
            </a:lvl1pPr>
          </a:lstStyle>
          <a:p>
            <a:pPr lvl="0"/>
            <a:r>
              <a:rPr lang="en-US" dirty="0"/>
              <a:t>Subtitle</a:t>
            </a:r>
          </a:p>
        </p:txBody>
      </p:sp>
    </p:spTree>
    <p:extLst>
      <p:ext uri="{BB962C8B-B14F-4D97-AF65-F5344CB8AC3E}">
        <p14:creationId xmlns:p14="http://schemas.microsoft.com/office/powerpoint/2010/main" val="4082742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_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1474" y="978975"/>
            <a:ext cx="4129087" cy="3754950"/>
          </a:xfrm>
        </p:spPr>
        <p:txBody>
          <a:bodyPr lIns="0"/>
          <a:lstStyle>
            <a:lvl1pPr marL="230188" indent="-230188">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1" y="978975"/>
            <a:ext cx="4125913" cy="3754950"/>
          </a:xfrm>
        </p:spPr>
        <p:txBody>
          <a:bodyPr lIns="0"/>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1AD713-BF31-4FF5-9273-1F6B37C9BB4E}" type="datetime1">
              <a:rPr lang="en-US" smtClean="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827C0B-57E8-470C-889C-315E741D0591}" type="slidenum">
              <a:rPr lang="en-US" smtClean="0"/>
              <a:t>‹#›</a:t>
            </a:fld>
            <a:endParaRPr lang="en-US" dirty="0"/>
          </a:p>
        </p:txBody>
      </p:sp>
      <p:sp>
        <p:nvSpPr>
          <p:cNvPr id="10" name="Title 1"/>
          <p:cNvSpPr>
            <a:spLocks noGrp="1"/>
          </p:cNvSpPr>
          <p:nvPr>
            <p:ph type="title" hasCustomPrompt="1"/>
          </p:nvPr>
        </p:nvSpPr>
        <p:spPr>
          <a:xfrm>
            <a:off x="261737" y="27432"/>
            <a:ext cx="7690777" cy="857250"/>
          </a:xfrm>
        </p:spPr>
        <p:txBody>
          <a:bodyPr/>
          <a:lstStyle>
            <a:lvl1pPr>
              <a:lnSpc>
                <a:spcPts val="2600"/>
              </a:lnSpc>
              <a:defRPr/>
            </a:lvl1pPr>
          </a:lstStyle>
          <a:p>
            <a:r>
              <a:rPr lang="en-US" dirty="0"/>
              <a:t>Click to edit Master title style</a:t>
            </a:r>
            <a:br>
              <a:rPr lang="en-US" dirty="0"/>
            </a:br>
            <a:r>
              <a:rPr lang="en-US" dirty="0"/>
              <a:t>Two Lines</a:t>
            </a:r>
          </a:p>
        </p:txBody>
      </p:sp>
    </p:spTree>
    <p:extLst>
      <p:ext uri="{BB962C8B-B14F-4D97-AF65-F5344CB8AC3E}">
        <p14:creationId xmlns:p14="http://schemas.microsoft.com/office/powerpoint/2010/main" val="1194733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1950" y="-18288"/>
            <a:ext cx="7711871" cy="8572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66713" y="975087"/>
            <a:ext cx="4130675" cy="382372"/>
          </a:xfrm>
        </p:spPr>
        <p:txBody>
          <a:bodyPr lIns="0"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6713" y="1414023"/>
            <a:ext cx="4130675" cy="3300853"/>
          </a:xfrm>
        </p:spPr>
        <p:txBody>
          <a:bodyPr lIns="0"/>
          <a:lstStyle>
            <a:lvl1pPr>
              <a:defRPr sz="1800"/>
            </a:lvl1pPr>
            <a:lvl2pPr>
              <a:defRPr sz="16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7" y="975087"/>
            <a:ext cx="4129087" cy="38237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414023"/>
            <a:ext cx="4129087" cy="3300853"/>
          </a:xfrm>
        </p:spPr>
        <p:txBody>
          <a:bodyPr/>
          <a:lstStyle>
            <a:lvl1pPr>
              <a:defRPr sz="1800"/>
            </a:lvl1pPr>
            <a:lvl2pPr>
              <a:defRPr sz="16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F31A51-F8E1-49A2-AE1C-D618418A0531}" type="datetime1">
              <a:rPr lang="en-US" smtClean="0"/>
              <a:t>7/30/2026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827C0B-57E8-470C-889C-315E741D0591}" type="slidenum">
              <a:rPr lang="en-US" smtClean="0"/>
              <a:t>‹#›</a:t>
            </a:fld>
            <a:endParaRPr lang="en-US" dirty="0"/>
          </a:p>
        </p:txBody>
      </p:sp>
    </p:spTree>
    <p:extLst>
      <p:ext uri="{BB962C8B-B14F-4D97-AF65-F5344CB8AC3E}">
        <p14:creationId xmlns:p14="http://schemas.microsoft.com/office/powerpoint/2010/main" val="4235580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BEE206-29FB-4D76-9392-0DD68AAE3883}" type="datetime1">
              <a:rPr lang="en-US" smtClean="0"/>
              <a:t>7/30/2026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827C0B-57E8-470C-889C-315E741D0591}" type="slidenum">
              <a:rPr lang="en-US" smtClean="0"/>
              <a:t>‹#›</a:t>
            </a:fld>
            <a:endParaRPr lang="en-US" dirty="0"/>
          </a:p>
        </p:txBody>
      </p:sp>
    </p:spTree>
    <p:extLst>
      <p:ext uri="{BB962C8B-B14F-4D97-AF65-F5344CB8AC3E}">
        <p14:creationId xmlns:p14="http://schemas.microsoft.com/office/powerpoint/2010/main" val="2797732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Blank_No LOGO">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solidFill>
                  <a:schemeClr val="bg1">
                    <a:lumMod val="50000"/>
                  </a:schemeClr>
                </a:solidFill>
              </a:defRPr>
            </a:lvl1pPr>
          </a:lstStyle>
          <a:p>
            <a:fld id="{A9827C0B-57E8-470C-889C-315E741D0591}" type="slidenum">
              <a:rPr lang="en-US" smtClean="0"/>
              <a:pPr/>
              <a:t>‹#›</a:t>
            </a:fld>
            <a:endParaRPr lang="en-US" dirty="0"/>
          </a:p>
        </p:txBody>
      </p:sp>
    </p:spTree>
    <p:extLst>
      <p:ext uri="{BB962C8B-B14F-4D97-AF65-F5344CB8AC3E}">
        <p14:creationId xmlns:p14="http://schemas.microsoft.com/office/powerpoint/2010/main" val="3426721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UBTITLE_Content">
    <p:spTree>
      <p:nvGrpSpPr>
        <p:cNvPr id="1" name=""/>
        <p:cNvGrpSpPr/>
        <p:nvPr/>
      </p:nvGrpSpPr>
      <p:grpSpPr>
        <a:xfrm>
          <a:off x="0" y="0"/>
          <a:ext cx="0" cy="0"/>
          <a:chOff x="0" y="0"/>
          <a:chExt cx="0" cy="0"/>
        </a:xfrm>
      </p:grpSpPr>
      <p:sp>
        <p:nvSpPr>
          <p:cNvPr id="2" name="Title 1"/>
          <p:cNvSpPr>
            <a:spLocks noGrp="1"/>
          </p:cNvSpPr>
          <p:nvPr>
            <p:ph type="title"/>
          </p:nvPr>
        </p:nvSpPr>
        <p:spPr>
          <a:xfrm>
            <a:off x="261737" y="-18662"/>
            <a:ext cx="7690777" cy="581891"/>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D9F0DF-0AD1-45CE-B2C9-68B1FC668148}" type="datetime1">
              <a:rPr lang="en-US" smtClean="0"/>
              <a:t>7/30/2026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827C0B-57E8-470C-889C-315E741D0591}" type="slidenum">
              <a:rPr lang="en-US" smtClean="0"/>
              <a:pPr/>
              <a:t>‹#›</a:t>
            </a:fld>
            <a:endParaRPr lang="en-US" dirty="0"/>
          </a:p>
        </p:txBody>
      </p:sp>
      <p:sp>
        <p:nvSpPr>
          <p:cNvPr id="8" name="Text Placeholder 4"/>
          <p:cNvSpPr>
            <a:spLocks noGrp="1"/>
          </p:cNvSpPr>
          <p:nvPr>
            <p:ph type="body" sz="quarter" idx="13" hasCustomPrompt="1"/>
          </p:nvPr>
        </p:nvSpPr>
        <p:spPr>
          <a:xfrm>
            <a:off x="260925" y="445470"/>
            <a:ext cx="8458200" cy="369332"/>
          </a:xfrm>
        </p:spPr>
        <p:txBody>
          <a:bodyPr wrap="square">
            <a:spAutoFit/>
          </a:bodyPr>
          <a:lstStyle>
            <a:lvl1pPr marL="0" indent="0">
              <a:spcBef>
                <a:spcPts val="0"/>
              </a:spcBef>
              <a:buFontTx/>
              <a:buNone/>
              <a:defRPr b="0" i="0">
                <a:solidFill>
                  <a:schemeClr val="bg1"/>
                </a:solidFill>
                <a:latin typeface="+mj-lt"/>
              </a:defRPr>
            </a:lvl1pPr>
          </a:lstStyle>
          <a:p>
            <a:pPr lvl="0"/>
            <a:r>
              <a:rPr lang="en-US" dirty="0"/>
              <a:t>Subtitle</a:t>
            </a:r>
          </a:p>
        </p:txBody>
      </p:sp>
      <p:sp>
        <p:nvSpPr>
          <p:cNvPr id="9" name="Content Placeholder 2"/>
          <p:cNvSpPr>
            <a:spLocks noGrp="1"/>
          </p:cNvSpPr>
          <p:nvPr>
            <p:ph idx="1"/>
          </p:nvPr>
        </p:nvSpPr>
        <p:spPr>
          <a:xfrm>
            <a:off x="257774" y="979597"/>
            <a:ext cx="8548047" cy="3754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7367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 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1737" y="26667"/>
            <a:ext cx="7690777" cy="857250"/>
          </a:xfrm>
        </p:spPr>
        <p:txBody>
          <a:bodyPr/>
          <a:lstStyle>
            <a:lvl1pPr>
              <a:lnSpc>
                <a:spcPts val="2600"/>
              </a:lnSpc>
              <a:defRPr/>
            </a:lvl1pPr>
          </a:lstStyle>
          <a:p>
            <a:r>
              <a:rPr lang="en-US" dirty="0"/>
              <a:t>Click to edit Master title style</a:t>
            </a:r>
            <a:br>
              <a:rPr lang="en-US" dirty="0"/>
            </a:br>
            <a:r>
              <a:rPr lang="en-US" dirty="0"/>
              <a:t>Two Lines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E82C5-FA24-4E43-9585-9467F0D64231}" type="datetime1">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827C0B-57E8-470C-889C-315E741D0591}" type="slidenum">
              <a:rPr lang="en-US" smtClean="0"/>
              <a:t>‹#›</a:t>
            </a:fld>
            <a:endParaRPr lang="en-US" dirty="0"/>
          </a:p>
        </p:txBody>
      </p:sp>
    </p:spTree>
    <p:extLst>
      <p:ext uri="{BB962C8B-B14F-4D97-AF65-F5344CB8AC3E}">
        <p14:creationId xmlns:p14="http://schemas.microsoft.com/office/powerpoint/2010/main" val="1319988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1737" y="-18288"/>
            <a:ext cx="7690777" cy="85725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23C4F2-4CEC-482C-B749-DE4AE7D828E5}" type="datetime1">
              <a:rPr lang="en-US" smtClean="0"/>
              <a:t>7/30/2026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827C0B-57E8-470C-889C-315E741D0591}" type="slidenum">
              <a:rPr lang="en-US" smtClean="0"/>
              <a:t>‹#›</a:t>
            </a:fld>
            <a:endParaRPr lang="en-US" dirty="0"/>
          </a:p>
        </p:txBody>
      </p:sp>
    </p:spTree>
    <p:extLst>
      <p:ext uri="{BB962C8B-B14F-4D97-AF65-F5344CB8AC3E}">
        <p14:creationId xmlns:p14="http://schemas.microsoft.com/office/powerpoint/2010/main" val="66581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Subtitle_NO CONTENT">
    <p:spTree>
      <p:nvGrpSpPr>
        <p:cNvPr id="1" name=""/>
        <p:cNvGrpSpPr/>
        <p:nvPr/>
      </p:nvGrpSpPr>
      <p:grpSpPr>
        <a:xfrm>
          <a:off x="0" y="0"/>
          <a:ext cx="0" cy="0"/>
          <a:chOff x="0" y="0"/>
          <a:chExt cx="0" cy="0"/>
        </a:xfrm>
      </p:grpSpPr>
      <p:sp>
        <p:nvSpPr>
          <p:cNvPr id="2" name="Title 1"/>
          <p:cNvSpPr>
            <a:spLocks noGrp="1"/>
          </p:cNvSpPr>
          <p:nvPr>
            <p:ph type="title"/>
          </p:nvPr>
        </p:nvSpPr>
        <p:spPr>
          <a:xfrm>
            <a:off x="261737" y="-18662"/>
            <a:ext cx="7690777" cy="581891"/>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34177F-4503-46F2-8A6E-8249BFB8D263}" type="datetime1">
              <a:rPr lang="en-US" smtClean="0"/>
              <a:t>7/30/2026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827C0B-57E8-470C-889C-315E741D0591}" type="slidenum">
              <a:rPr lang="en-US" smtClean="0"/>
              <a:pPr/>
              <a:t>‹#›</a:t>
            </a:fld>
            <a:endParaRPr lang="en-US" dirty="0"/>
          </a:p>
        </p:txBody>
      </p:sp>
      <p:sp>
        <p:nvSpPr>
          <p:cNvPr id="8" name="Text Placeholder 4"/>
          <p:cNvSpPr>
            <a:spLocks noGrp="1"/>
          </p:cNvSpPr>
          <p:nvPr>
            <p:ph type="body" sz="quarter" idx="13" hasCustomPrompt="1"/>
          </p:nvPr>
        </p:nvSpPr>
        <p:spPr>
          <a:xfrm>
            <a:off x="260925" y="445470"/>
            <a:ext cx="8458200" cy="369332"/>
          </a:xfrm>
        </p:spPr>
        <p:txBody>
          <a:bodyPr wrap="square">
            <a:spAutoFit/>
          </a:bodyPr>
          <a:lstStyle>
            <a:lvl1pPr marL="0" indent="0">
              <a:spcBef>
                <a:spcPts val="0"/>
              </a:spcBef>
              <a:buFontTx/>
              <a:buNone/>
              <a:defRPr b="0" i="0">
                <a:solidFill>
                  <a:schemeClr val="bg1"/>
                </a:solidFill>
                <a:latin typeface="+mj-lt"/>
              </a:defRPr>
            </a:lvl1pPr>
          </a:lstStyle>
          <a:p>
            <a:pPr lvl="0"/>
            <a:r>
              <a:rPr lang="en-US" dirty="0"/>
              <a:t>Subtitle</a:t>
            </a:r>
          </a:p>
        </p:txBody>
      </p:sp>
    </p:spTree>
    <p:extLst>
      <p:ext uri="{BB962C8B-B14F-4D97-AF65-F5344CB8AC3E}">
        <p14:creationId xmlns:p14="http://schemas.microsoft.com/office/powerpoint/2010/main" val="365593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1737" y="30587"/>
            <a:ext cx="7690777" cy="857250"/>
          </a:xfrm>
        </p:spPr>
        <p:txBody>
          <a:bodyPr/>
          <a:lstStyle>
            <a:lvl1pPr>
              <a:lnSpc>
                <a:spcPts val="2600"/>
              </a:lnSpc>
              <a:defRPr/>
            </a:lvl1pPr>
          </a:lstStyle>
          <a:p>
            <a:r>
              <a:rPr lang="en-US" dirty="0"/>
              <a:t>Click to edit Master title style</a:t>
            </a:r>
            <a:br>
              <a:rPr lang="en-US" dirty="0"/>
            </a:br>
            <a:r>
              <a:rPr lang="en-US" dirty="0"/>
              <a:t>Two Lines</a:t>
            </a:r>
          </a:p>
        </p:txBody>
      </p:sp>
      <p:sp>
        <p:nvSpPr>
          <p:cNvPr id="4" name="Date Placeholder 3"/>
          <p:cNvSpPr>
            <a:spLocks noGrp="1"/>
          </p:cNvSpPr>
          <p:nvPr>
            <p:ph type="dt" sz="half" idx="10"/>
          </p:nvPr>
        </p:nvSpPr>
        <p:spPr/>
        <p:txBody>
          <a:bodyPr/>
          <a:lstStyle/>
          <a:p>
            <a:fld id="{6A736A80-A05B-4E06-B6B2-8B40246156AD}" type="datetime1">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827C0B-57E8-470C-889C-315E741D0591}" type="slidenum">
              <a:rPr lang="en-US" smtClean="0"/>
              <a:t>‹#›</a:t>
            </a:fld>
            <a:endParaRPr lang="en-US" dirty="0"/>
          </a:p>
        </p:txBody>
      </p:sp>
    </p:spTree>
    <p:extLst>
      <p:ext uri="{BB962C8B-B14F-4D97-AF65-F5344CB8AC3E}">
        <p14:creationId xmlns:p14="http://schemas.microsoft.com/office/powerpoint/2010/main" val="976948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MPC LP Title Slide">
    <p:spTree>
      <p:nvGrpSpPr>
        <p:cNvPr id="1" name=""/>
        <p:cNvGrpSpPr/>
        <p:nvPr/>
      </p:nvGrpSpPr>
      <p:grpSpPr>
        <a:xfrm>
          <a:off x="0" y="0"/>
          <a:ext cx="0" cy="0"/>
          <a:chOff x="0" y="0"/>
          <a:chExt cx="0" cy="0"/>
        </a:xfrm>
      </p:grpSpPr>
      <p:pic>
        <p:nvPicPr>
          <p:cNvPr id="10" name="Picture 9" descr="A factory with smokestacks and mountains in the background&#10;&#10;AI-generated content may be incorrect.">
            <a:extLst>
              <a:ext uri="{FF2B5EF4-FFF2-40B4-BE49-F238E27FC236}">
                <a16:creationId xmlns:a16="http://schemas.microsoft.com/office/drawing/2014/main" id="{12167AE1-5A4B-5174-8EA2-555E51E45506}"/>
              </a:ext>
            </a:extLst>
          </p:cNvPr>
          <p:cNvPicPr>
            <a:picLocks noChangeAspect="1"/>
          </p:cNvPicPr>
          <p:nvPr userDrawn="1"/>
        </p:nvPicPr>
        <p:blipFill>
          <a:blip r:embed="rId3">
            <a:alphaModFix amt="74000"/>
            <a:extLst>
              <a:ext uri="{28A0092B-C50C-407E-A947-70E740481C1C}">
                <a14:useLocalDpi xmlns:a14="http://schemas.microsoft.com/office/drawing/2010/main" val="0"/>
              </a:ext>
            </a:extLst>
          </a:blip>
          <a:srcRect l="17143" r="12239" b="4034"/>
          <a:stretch>
            <a:fillRect/>
          </a:stretch>
        </p:blipFill>
        <p:spPr>
          <a:xfrm>
            <a:off x="0" y="0"/>
            <a:ext cx="9143999" cy="5143500"/>
          </a:xfrm>
          <a:prstGeom prst="rect">
            <a:avLst/>
          </a:prstGeom>
        </p:spPr>
      </p:pic>
      <p:sp>
        <p:nvSpPr>
          <p:cNvPr id="6" name="Slide Number Placeholder 5"/>
          <p:cNvSpPr>
            <a:spLocks noGrp="1"/>
          </p:cNvSpPr>
          <p:nvPr>
            <p:ph type="sldNum" sz="quarter" idx="12"/>
          </p:nvPr>
        </p:nvSpPr>
        <p:spPr/>
        <p:txBody>
          <a:bodyPr/>
          <a:lstStyle/>
          <a:p>
            <a:fld id="{A9827C0B-57E8-470C-889C-315E741D0591}" type="slidenum">
              <a:rPr lang="en-US" smtClean="0"/>
              <a:t>‹#›</a:t>
            </a:fld>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344E1239-E239-4E8D-960D-73249E78779E}" type="datetime1">
              <a:rPr lang="en-US" smtClean="0"/>
              <a:t>7/30/2026</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2" name="Title 1"/>
          <p:cNvSpPr>
            <a:spLocks noGrp="1"/>
          </p:cNvSpPr>
          <p:nvPr>
            <p:ph type="ctrTitle"/>
          </p:nvPr>
        </p:nvSpPr>
        <p:spPr>
          <a:xfrm>
            <a:off x="346074" y="3566889"/>
            <a:ext cx="8451851" cy="757382"/>
          </a:xfrm>
        </p:spPr>
        <p:txBody>
          <a:bodyPr/>
          <a:lstStyle>
            <a:lvl1pPr algn="ct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46074" y="4232169"/>
            <a:ext cx="8451851" cy="49356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ustDataLst>
      <p:tags r:id="rId1"/>
    </p:custDataLst>
    <p:extLst>
      <p:ext uri="{BB962C8B-B14F-4D97-AF65-F5344CB8AC3E}">
        <p14:creationId xmlns:p14="http://schemas.microsoft.com/office/powerpoint/2010/main" val="1193817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_MPC LP 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84E76A-DDA8-4781-8DB8-46F5CC760D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743" b="8200"/>
          <a:stretch/>
        </p:blipFill>
        <p:spPr>
          <a:xfrm>
            <a:off x="0" y="10034"/>
            <a:ext cx="9144000" cy="5121560"/>
          </a:xfrm>
          <a:prstGeom prst="rect">
            <a:avLst/>
          </a:prstGeom>
        </p:spPr>
      </p:pic>
      <p:sp>
        <p:nvSpPr>
          <p:cNvPr id="6" name="Slide Number Placeholder 5"/>
          <p:cNvSpPr>
            <a:spLocks noGrp="1"/>
          </p:cNvSpPr>
          <p:nvPr>
            <p:ph type="sldNum" sz="quarter" idx="12"/>
          </p:nvPr>
        </p:nvSpPr>
        <p:spPr/>
        <p:txBody>
          <a:bodyPr/>
          <a:lstStyle/>
          <a:p>
            <a:fld id="{A9827C0B-57E8-470C-889C-315E741D0591}" type="slidenum">
              <a:rPr lang="en-US" smtClean="0"/>
              <a:t>‹#›</a:t>
            </a:fld>
            <a:endParaRPr lang="en-US" dirty="0"/>
          </a:p>
        </p:txBody>
      </p:sp>
      <p:sp>
        <p:nvSpPr>
          <p:cNvPr id="4" name="Date Placeholder 3"/>
          <p:cNvSpPr>
            <a:spLocks noGrp="1"/>
          </p:cNvSpPr>
          <p:nvPr>
            <p:ph type="dt" sz="half" idx="10"/>
          </p:nvPr>
        </p:nvSpPr>
        <p:spPr/>
        <p:txBody>
          <a:bodyPr/>
          <a:lstStyle/>
          <a:p>
            <a:fld id="{42106936-A4A2-4EB7-9723-0C853FA6003C}" type="datetime1">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Rectangle 7"/>
          <p:cNvSpPr/>
          <p:nvPr userDrawn="1"/>
        </p:nvSpPr>
        <p:spPr>
          <a:xfrm>
            <a:off x="0" y="3151573"/>
            <a:ext cx="9144000" cy="1615736"/>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360363" y="3181177"/>
            <a:ext cx="8451851" cy="757382"/>
          </a:xfrm>
        </p:spPr>
        <p:txBody>
          <a:bodyPr/>
          <a:lstStyle>
            <a:lvl1pPr algn="ct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360363" y="3846457"/>
            <a:ext cx="8451851" cy="49356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pSp>
        <p:nvGrpSpPr>
          <p:cNvPr id="12" name="Group 15"/>
          <p:cNvGrpSpPr>
            <a:grpSpLocks/>
          </p:cNvGrpSpPr>
          <p:nvPr userDrawn="1"/>
        </p:nvGrpSpPr>
        <p:grpSpPr bwMode="auto">
          <a:xfrm>
            <a:off x="652529" y="519213"/>
            <a:ext cx="3601972" cy="647255"/>
            <a:chOff x="990600" y="3122613"/>
            <a:chExt cx="7067593" cy="1270000"/>
          </a:xfrm>
        </p:grpSpPr>
        <p:pic>
          <p:nvPicPr>
            <p:cNvPr id="13" name="Picture 49"/>
            <p:cNvPicPr>
              <a:picLocks noChangeAspect="1" noChangeArrowheads="1"/>
            </p:cNvPicPr>
            <p:nvPr/>
          </p:nvPicPr>
          <p:blipFill>
            <a:blip r:embed="rId3" cstate="print"/>
            <a:srcRect/>
            <a:stretch>
              <a:fillRect/>
            </a:stretch>
          </p:blipFill>
          <p:spPr bwMode="auto">
            <a:xfrm>
              <a:off x="990600" y="3122613"/>
              <a:ext cx="1735620" cy="1270000"/>
            </a:xfrm>
            <a:prstGeom prst="rect">
              <a:avLst/>
            </a:prstGeom>
            <a:noFill/>
            <a:ln w="9525">
              <a:noFill/>
              <a:miter lim="800000"/>
              <a:headEnd/>
              <a:tailEnd/>
            </a:ln>
          </p:spPr>
        </p:pic>
        <p:pic>
          <p:nvPicPr>
            <p:cNvPr id="14" name="Picture 12" descr="MPC LP Text.png"/>
            <p:cNvPicPr>
              <a:picLocks noChangeAspect="1"/>
            </p:cNvPicPr>
            <p:nvPr/>
          </p:nvPicPr>
          <p:blipFill>
            <a:blip r:embed="rId4" cstate="print"/>
            <a:srcRect/>
            <a:stretch>
              <a:fillRect/>
            </a:stretch>
          </p:blipFill>
          <p:spPr bwMode="auto">
            <a:xfrm>
              <a:off x="2849242" y="3337560"/>
              <a:ext cx="5208951" cy="908214"/>
            </a:xfrm>
            <a:prstGeom prst="rect">
              <a:avLst/>
            </a:prstGeom>
            <a:noFill/>
            <a:ln w="9525">
              <a:noFill/>
              <a:miter lim="800000"/>
              <a:headEnd/>
              <a:tailEnd/>
            </a:ln>
          </p:spPr>
        </p:pic>
      </p:grpSp>
    </p:spTree>
    <p:extLst>
      <p:ext uri="{BB962C8B-B14F-4D97-AF65-F5344CB8AC3E}">
        <p14:creationId xmlns:p14="http://schemas.microsoft.com/office/powerpoint/2010/main" val="101062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L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5BCADB-CF8A-4212-B3FC-860E6A037A61}" type="datetime1">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827C0B-57E8-470C-889C-315E741D0591}" type="slidenum">
              <a:rPr lang="en-US" smtClean="0"/>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5" y="2"/>
            <a:ext cx="9144000" cy="5151119"/>
          </a:xfrm>
          <a:prstGeom prst="rect">
            <a:avLst/>
          </a:prstGeom>
        </p:spPr>
      </p:pic>
      <p:sp>
        <p:nvSpPr>
          <p:cNvPr id="8" name="Rectangle 7"/>
          <p:cNvSpPr/>
          <p:nvPr userDrawn="1"/>
        </p:nvSpPr>
        <p:spPr>
          <a:xfrm>
            <a:off x="0" y="3151573"/>
            <a:ext cx="9144000" cy="1615736"/>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360363" y="3181177"/>
            <a:ext cx="8451851" cy="757382"/>
          </a:xfrm>
        </p:spPr>
        <p:txBody>
          <a:bodyPr/>
          <a:lstStyle>
            <a:lvl1pPr algn="ct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360363" y="3846457"/>
            <a:ext cx="8451851" cy="493568"/>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pSp>
        <p:nvGrpSpPr>
          <p:cNvPr id="12" name="Group 15"/>
          <p:cNvGrpSpPr>
            <a:grpSpLocks/>
          </p:cNvGrpSpPr>
          <p:nvPr userDrawn="1"/>
        </p:nvGrpSpPr>
        <p:grpSpPr bwMode="auto">
          <a:xfrm>
            <a:off x="482847" y="293339"/>
            <a:ext cx="3248428" cy="583725"/>
            <a:chOff x="990600" y="3122613"/>
            <a:chExt cx="7067593" cy="1270000"/>
          </a:xfrm>
        </p:grpSpPr>
        <p:pic>
          <p:nvPicPr>
            <p:cNvPr id="13" name="Picture 49"/>
            <p:cNvPicPr>
              <a:picLocks noChangeAspect="1" noChangeArrowheads="1"/>
            </p:cNvPicPr>
            <p:nvPr/>
          </p:nvPicPr>
          <p:blipFill>
            <a:blip r:embed="rId3" cstate="print"/>
            <a:srcRect/>
            <a:stretch>
              <a:fillRect/>
            </a:stretch>
          </p:blipFill>
          <p:spPr bwMode="auto">
            <a:xfrm>
              <a:off x="990600" y="3122613"/>
              <a:ext cx="1735620" cy="1270000"/>
            </a:xfrm>
            <a:prstGeom prst="rect">
              <a:avLst/>
            </a:prstGeom>
            <a:noFill/>
            <a:ln w="9525">
              <a:noFill/>
              <a:miter lim="800000"/>
              <a:headEnd/>
              <a:tailEnd/>
            </a:ln>
          </p:spPr>
        </p:pic>
        <p:pic>
          <p:nvPicPr>
            <p:cNvPr id="14" name="Picture 12" descr="MPC LP Text.png"/>
            <p:cNvPicPr>
              <a:picLocks noChangeAspect="1"/>
            </p:cNvPicPr>
            <p:nvPr/>
          </p:nvPicPr>
          <p:blipFill>
            <a:blip r:embed="rId4" cstate="print"/>
            <a:srcRect/>
            <a:stretch>
              <a:fillRect/>
            </a:stretch>
          </p:blipFill>
          <p:spPr bwMode="auto">
            <a:xfrm>
              <a:off x="2849242" y="3337560"/>
              <a:ext cx="5208951" cy="908214"/>
            </a:xfrm>
            <a:prstGeom prst="rect">
              <a:avLst/>
            </a:prstGeom>
            <a:noFill/>
            <a:ln w="9525">
              <a:noFill/>
              <a:miter lim="800000"/>
              <a:headEnd/>
              <a:tailEnd/>
            </a:ln>
          </p:spPr>
        </p:pic>
      </p:grpSp>
    </p:spTree>
    <p:extLst>
      <p:ext uri="{BB962C8B-B14F-4D97-AF65-F5344CB8AC3E}">
        <p14:creationId xmlns:p14="http://schemas.microsoft.com/office/powerpoint/2010/main" val="134446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4857750"/>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2131C1-E701-4F05-A3DC-E30A9A857096}" type="datetime1">
              <a:rPr lang="en-US" smtClean="0"/>
              <a:t>7/30/2026</a:t>
            </a:fld>
            <a:endParaRPr lang="en-US" dirty="0"/>
          </a:p>
        </p:txBody>
      </p:sp>
      <p:sp>
        <p:nvSpPr>
          <p:cNvPr id="5" name="Footer Placeholder 4"/>
          <p:cNvSpPr>
            <a:spLocks noGrp="1"/>
          </p:cNvSpPr>
          <p:nvPr>
            <p:ph type="ftr" sz="quarter" idx="3"/>
          </p:nvPr>
        </p:nvSpPr>
        <p:spPr>
          <a:xfrm>
            <a:off x="3124200" y="4857750"/>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9" name="Rectangle 8"/>
          <p:cNvSpPr/>
          <p:nvPr/>
        </p:nvSpPr>
        <p:spPr>
          <a:xfrm>
            <a:off x="0" y="4854013"/>
            <a:ext cx="9144000" cy="289489"/>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p:nvSpPr>
        <p:spPr>
          <a:xfrm>
            <a:off x="0" y="4795260"/>
            <a:ext cx="9144000" cy="36576"/>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Rectangle 6"/>
          <p:cNvSpPr/>
          <p:nvPr/>
        </p:nvSpPr>
        <p:spPr>
          <a:xfrm>
            <a:off x="0" y="1"/>
            <a:ext cx="9144000" cy="834100"/>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dirty="0"/>
          </a:p>
        </p:txBody>
      </p:sp>
      <p:sp>
        <p:nvSpPr>
          <p:cNvPr id="8" name="Rectangle 7"/>
          <p:cNvSpPr/>
          <p:nvPr/>
        </p:nvSpPr>
        <p:spPr>
          <a:xfrm>
            <a:off x="0" y="853699"/>
            <a:ext cx="9144000" cy="36576"/>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261737" y="-18662"/>
            <a:ext cx="7690777"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7774" y="980625"/>
            <a:ext cx="8548047" cy="3753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442037" y="4859623"/>
            <a:ext cx="466428" cy="273844"/>
          </a:xfrm>
          <a:prstGeom prst="rect">
            <a:avLst/>
          </a:prstGeom>
        </p:spPr>
        <p:txBody>
          <a:bodyPr vert="horz" lIns="91440" tIns="45720" rIns="91440" bIns="45720" rtlCol="0" anchor="ctr"/>
          <a:lstStyle>
            <a:lvl1pPr algn="r">
              <a:defRPr sz="1100">
                <a:solidFill>
                  <a:schemeClr val="bg1"/>
                </a:solidFill>
              </a:defRPr>
            </a:lvl1pPr>
          </a:lstStyle>
          <a:p>
            <a:fld id="{A9827C0B-57E8-470C-889C-315E741D0591}" type="slidenum">
              <a:rPr lang="en-US" smtClean="0"/>
              <a:pPr/>
              <a:t>‹#›</a:t>
            </a:fld>
            <a:endParaRPr lang="en-US" dirty="0"/>
          </a:p>
        </p:txBody>
      </p:sp>
      <p:pic>
        <p:nvPicPr>
          <p:cNvPr id="11" name="Picture 51"/>
          <p:cNvPicPr>
            <a:picLocks noChangeAspect="1" noChangeArrowheads="1"/>
          </p:cNvPicPr>
          <p:nvPr/>
        </p:nvPicPr>
        <p:blipFill>
          <a:blip r:embed="rId20" cstate="print"/>
          <a:srcRect/>
          <a:stretch>
            <a:fillRect/>
          </a:stretch>
        </p:blipFill>
        <p:spPr bwMode="auto">
          <a:xfrm>
            <a:off x="8226813" y="224289"/>
            <a:ext cx="600987" cy="439947"/>
          </a:xfrm>
          <a:prstGeom prst="rect">
            <a:avLst/>
          </a:prstGeom>
          <a:noFill/>
          <a:ln w="9525">
            <a:noFill/>
            <a:miter lim="800000"/>
            <a:headEnd/>
            <a:tailEnd/>
          </a:ln>
        </p:spPr>
      </p:pic>
    </p:spTree>
    <p:extLst>
      <p:ext uri="{BB962C8B-B14F-4D97-AF65-F5344CB8AC3E}">
        <p14:creationId xmlns:p14="http://schemas.microsoft.com/office/powerpoint/2010/main" val="3346162301"/>
      </p:ext>
    </p:extLst>
  </p:cSld>
  <p:clrMap bg1="lt1" tx1="dk1" bg2="lt2" tx2="dk2" accent1="accent1" accent2="accent2" accent3="accent3" accent4="accent4" accent5="accent5" accent6="accent6" hlink="hlink" folHlink="folHlink"/>
  <p:sldLayoutIdLst>
    <p:sldLayoutId id="2147483650" r:id="rId1"/>
    <p:sldLayoutId id="2147483658" r:id="rId2"/>
    <p:sldLayoutId id="2147483657" r:id="rId3"/>
    <p:sldLayoutId id="2147483654" r:id="rId4"/>
    <p:sldLayoutId id="2147483660" r:id="rId5"/>
    <p:sldLayoutId id="2147483661" r:id="rId6"/>
    <p:sldLayoutId id="2147483649" r:id="rId7"/>
    <p:sldLayoutId id="2147483668" r:id="rId8"/>
    <p:sldLayoutId id="2147483666" r:id="rId9"/>
    <p:sldLayoutId id="2147483665" r:id="rId10"/>
    <p:sldLayoutId id="2147483664" r:id="rId11"/>
    <p:sldLayoutId id="2147483667" r:id="rId12"/>
    <p:sldLayoutId id="2147483652" r:id="rId13"/>
    <p:sldLayoutId id="2147483662" r:id="rId14"/>
    <p:sldLayoutId id="2147483663" r:id="rId15"/>
    <p:sldLayoutId id="2147483653" r:id="rId16"/>
    <p:sldLayoutId id="2147483655" r:id="rId17"/>
    <p:sldLayoutId id="2147483656" r:id="rId18"/>
  </p:sldLayoutIdLst>
  <p:hf hdr="0" ftr="0" dt="0"/>
  <p:txStyles>
    <p:titleStyle>
      <a:lvl1pPr algn="l" defTabSz="914400" rtl="0" eaLnBrk="1" latinLnBrk="0" hangingPunct="1">
        <a:spcBef>
          <a:spcPct val="0"/>
        </a:spcBef>
        <a:buNone/>
        <a:defRPr sz="2400" b="1" kern="1200">
          <a:solidFill>
            <a:schemeClr val="bg1"/>
          </a:solidFill>
          <a:latin typeface="+mj-lt"/>
          <a:ea typeface="+mj-ea"/>
          <a:cs typeface="+mj-cs"/>
        </a:defRPr>
      </a:lvl1pPr>
    </p:titleStyle>
    <p:bodyStyle>
      <a:lvl1pPr marL="230188" indent="-230188" algn="l" defTabSz="914400" rtl="0" eaLnBrk="1" latinLnBrk="0" hangingPunct="1">
        <a:spcBef>
          <a:spcPts val="600"/>
        </a:spcBef>
        <a:buClr>
          <a:srgbClr val="C00000"/>
        </a:buClr>
        <a:buFont typeface="Wingdings" panose="05000000000000000000" pitchFamily="2" charset="2"/>
        <a:buChar char="l"/>
        <a:defRPr sz="1800" kern="1200">
          <a:solidFill>
            <a:schemeClr val="tx1"/>
          </a:solidFill>
          <a:latin typeface="+mn-lt"/>
          <a:ea typeface="+mn-ea"/>
          <a:cs typeface="+mn-cs"/>
        </a:defRPr>
      </a:lvl1pPr>
      <a:lvl2pPr marL="517525" indent="-176213" algn="l" defTabSz="914400" rtl="0" eaLnBrk="1" latinLnBrk="0" hangingPunct="1">
        <a:spcBef>
          <a:spcPts val="600"/>
        </a:spcBef>
        <a:buClr>
          <a:srgbClr val="C00000"/>
        </a:buClr>
        <a:buFont typeface="Arial" panose="020B0604020202020204" pitchFamily="34" charset="0"/>
        <a:buChar char="–"/>
        <a:defRPr sz="1600" kern="1200">
          <a:solidFill>
            <a:schemeClr val="tx1"/>
          </a:solidFill>
          <a:latin typeface="+mn-lt"/>
          <a:ea typeface="+mn-ea"/>
          <a:cs typeface="+mn-cs"/>
        </a:defRPr>
      </a:lvl2pPr>
      <a:lvl3pPr marL="684213" indent="-111125" algn="l" defTabSz="914400" rtl="0" eaLnBrk="1" latinLnBrk="0" hangingPunct="1">
        <a:spcBef>
          <a:spcPts val="600"/>
        </a:spcBef>
        <a:buClr>
          <a:srgbClr val="C00000"/>
        </a:buClr>
        <a:buFont typeface="Arial" panose="020B0604020202020204" pitchFamily="34" charset="0"/>
        <a:buChar char="•"/>
        <a:defRPr sz="1400" kern="1200">
          <a:solidFill>
            <a:schemeClr val="tx1"/>
          </a:solidFill>
          <a:latin typeface="+mn-lt"/>
          <a:ea typeface="+mn-ea"/>
          <a:cs typeface="+mn-cs"/>
        </a:defRPr>
      </a:lvl3pPr>
      <a:lvl4pPr marL="914400" indent="-176213" algn="l" defTabSz="914400" rtl="0" eaLnBrk="1" latinLnBrk="0" hangingPunct="1">
        <a:spcBef>
          <a:spcPts val="600"/>
        </a:spcBef>
        <a:buClr>
          <a:srgbClr val="C00000"/>
        </a:buClr>
        <a:buFont typeface="Arial" panose="020B0604020202020204" pitchFamily="34" charset="0"/>
        <a:buChar char="•"/>
        <a:tabLst/>
        <a:defRPr sz="1400" kern="1200">
          <a:solidFill>
            <a:schemeClr val="tx1"/>
          </a:solidFill>
          <a:latin typeface="+mn-lt"/>
          <a:ea typeface="+mn-ea"/>
          <a:cs typeface="+mn-cs"/>
        </a:defRPr>
      </a:lvl4pPr>
      <a:lvl5pPr marL="1144588" indent="-174625" algn="l" defTabSz="914400" rtl="0" eaLnBrk="1" latinLnBrk="0" hangingPunct="1">
        <a:spcBef>
          <a:spcPts val="600"/>
        </a:spcBef>
        <a:buClr>
          <a:srgbClr val="C00000"/>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3.pn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71211" y="1960897"/>
            <a:ext cx="8451851" cy="991564"/>
          </a:xfrm>
        </p:spPr>
        <p:txBody>
          <a:bodyPr>
            <a:normAutofit/>
          </a:bodyPr>
          <a:lstStyle/>
          <a:p>
            <a:r>
              <a:rPr lang="en-US" dirty="0">
                <a:solidFill>
                  <a:schemeClr val="bg1">
                    <a:lumMod val="95000"/>
                  </a:schemeClr>
                </a:solidFill>
                <a:effectLst>
                  <a:outerShdw blurRad="38100" dist="38100" dir="2700000" algn="tl">
                    <a:srgbClr val="000000">
                      <a:alpha val="43137"/>
                    </a:srgbClr>
                  </a:outerShdw>
                </a:effectLst>
                <a:latin typeface="Eras Bold ITC" panose="020B0907030504020204" pitchFamily="34" charset="0"/>
              </a:rPr>
              <a:t>Environmental, Safety &amp; Security</a:t>
            </a:r>
            <a:br>
              <a:rPr lang="en-US" dirty="0">
                <a:solidFill>
                  <a:schemeClr val="bg1">
                    <a:lumMod val="95000"/>
                  </a:schemeClr>
                </a:solidFill>
                <a:effectLst>
                  <a:outerShdw blurRad="38100" dist="38100" dir="2700000" algn="tl">
                    <a:srgbClr val="000000">
                      <a:alpha val="43137"/>
                    </a:srgbClr>
                  </a:outerShdw>
                </a:effectLst>
                <a:latin typeface="Eras Bold ITC" panose="020B0907030504020204" pitchFamily="34" charset="0"/>
              </a:rPr>
            </a:br>
            <a:r>
              <a:rPr lang="en-US" dirty="0">
                <a:solidFill>
                  <a:schemeClr val="bg1">
                    <a:lumMod val="95000"/>
                  </a:schemeClr>
                </a:solidFill>
                <a:effectLst>
                  <a:outerShdw blurRad="38100" dist="38100" dir="2700000" algn="tl">
                    <a:srgbClr val="000000">
                      <a:alpha val="43137"/>
                    </a:srgbClr>
                  </a:outerShdw>
                </a:effectLst>
                <a:latin typeface="Eras Bold ITC" panose="020B0907030504020204" pitchFamily="34" charset="0"/>
              </a:rPr>
              <a:t>Sequential Safety Meeting</a:t>
            </a:r>
            <a:endParaRPr lang="en-US" dirty="0"/>
          </a:p>
        </p:txBody>
      </p:sp>
      <p:sp>
        <p:nvSpPr>
          <p:cNvPr id="9" name="TextBox 8">
            <a:extLst>
              <a:ext uri="{FF2B5EF4-FFF2-40B4-BE49-F238E27FC236}">
                <a16:creationId xmlns:a16="http://schemas.microsoft.com/office/drawing/2014/main" id="{50D9B7ED-051B-BB39-41E9-B2A861780AA1}"/>
              </a:ext>
            </a:extLst>
          </p:cNvPr>
          <p:cNvSpPr txBox="1"/>
          <p:nvPr/>
        </p:nvSpPr>
        <p:spPr>
          <a:xfrm>
            <a:off x="1308339" y="4565833"/>
            <a:ext cx="6527322" cy="369332"/>
          </a:xfrm>
          <a:prstGeom prst="rect">
            <a:avLst/>
          </a:prstGeom>
          <a:noFill/>
        </p:spPr>
        <p:txBody>
          <a:bodyPr wrap="square" rtlCol="0">
            <a:spAutoFit/>
          </a:bodyPr>
          <a:lstStyle/>
          <a:p>
            <a:pPr algn="ctr"/>
            <a:r>
              <a:rPr lang="en-US" dirty="0">
                <a:solidFill>
                  <a:srgbClr val="C00000"/>
                </a:solidFill>
                <a:effectLst>
                  <a:outerShdw blurRad="38100" dist="38100" dir="2700000" algn="tl">
                    <a:srgbClr val="000000">
                      <a:alpha val="43137"/>
                    </a:srgbClr>
                  </a:outerShdw>
                </a:effectLst>
                <a:latin typeface="Eras Bold ITC" panose="020B0907030504020204" pitchFamily="34" charset="0"/>
              </a:rPr>
              <a:t>ANACORTES REFINERY</a:t>
            </a:r>
          </a:p>
        </p:txBody>
      </p:sp>
      <p:sp>
        <p:nvSpPr>
          <p:cNvPr id="11" name="TextBox 10">
            <a:extLst>
              <a:ext uri="{FF2B5EF4-FFF2-40B4-BE49-F238E27FC236}">
                <a16:creationId xmlns:a16="http://schemas.microsoft.com/office/drawing/2014/main" id="{449B6C5F-F5FC-61DD-D1EE-C10D205B1F1D}"/>
              </a:ext>
            </a:extLst>
          </p:cNvPr>
          <p:cNvSpPr txBox="1"/>
          <p:nvPr/>
        </p:nvSpPr>
        <p:spPr>
          <a:xfrm>
            <a:off x="6493845" y="453779"/>
            <a:ext cx="2395475" cy="276999"/>
          </a:xfrm>
          <a:prstGeom prst="rect">
            <a:avLst/>
          </a:prstGeom>
          <a:noFill/>
        </p:spPr>
        <p:txBody>
          <a:bodyPr wrap="square" lIns="68580" tIns="34290" rIns="68580" bIns="34290" rtlCol="0" anchor="t">
            <a:spAutoFit/>
          </a:bodyPr>
          <a:lstStyle/>
          <a:p>
            <a:pPr algn="ctr"/>
            <a:r>
              <a:rPr lang="en-US" sz="1350" dirty="0">
                <a:solidFill>
                  <a:schemeClr val="bg1"/>
                </a:solidFill>
                <a:effectLst>
                  <a:outerShdw blurRad="38100" dist="38100" dir="2700000" algn="tl">
                    <a:srgbClr val="000000">
                      <a:alpha val="43137"/>
                    </a:srgbClr>
                  </a:outerShdw>
                </a:effectLst>
                <a:latin typeface="Eras Bold ITC"/>
              </a:rPr>
              <a:t>August 2026</a:t>
            </a:r>
          </a:p>
        </p:txBody>
      </p:sp>
      <p:pic>
        <p:nvPicPr>
          <p:cNvPr id="13" name="Picture 12" descr="A logo with a red and blue letter&#10;&#10;Description automatically generated">
            <a:extLst>
              <a:ext uri="{FF2B5EF4-FFF2-40B4-BE49-F238E27FC236}">
                <a16:creationId xmlns:a16="http://schemas.microsoft.com/office/drawing/2014/main" id="{65D0FF2D-666A-21EA-4B63-E995355FF4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626" y="3854638"/>
            <a:ext cx="1495634" cy="1133633"/>
          </a:xfrm>
          <a:prstGeom prst="rect">
            <a:avLst/>
          </a:prstGeom>
        </p:spPr>
      </p:pic>
    </p:spTree>
    <p:custDataLst>
      <p:tags r:id="rId1"/>
    </p:custDataLst>
    <p:extLst>
      <p:ext uri="{BB962C8B-B14F-4D97-AF65-F5344CB8AC3E}">
        <p14:creationId xmlns:p14="http://schemas.microsoft.com/office/powerpoint/2010/main" val="264466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582E63-34A6-46A6-90E1-6F634065E568}"/>
              </a:ext>
            </a:extLst>
          </p:cNvPr>
          <p:cNvPicPr>
            <a:picLocks noChangeAspect="1"/>
          </p:cNvPicPr>
          <p:nvPr/>
        </p:nvPicPr>
        <p:blipFill>
          <a:blip r:embed="rId4"/>
          <a:stretch>
            <a:fillRect/>
          </a:stretch>
        </p:blipFill>
        <p:spPr>
          <a:xfrm>
            <a:off x="4088289" y="1514019"/>
            <a:ext cx="3838156" cy="2659904"/>
          </a:xfrm>
          <a:prstGeom prst="rect">
            <a:avLst/>
          </a:prstGeom>
        </p:spPr>
      </p:pic>
      <p:sp>
        <p:nvSpPr>
          <p:cNvPr id="33" name="Title 1">
            <a:extLst>
              <a:ext uri="{FF2B5EF4-FFF2-40B4-BE49-F238E27FC236}">
                <a16:creationId xmlns:a16="http://schemas.microsoft.com/office/drawing/2014/main" id="{8C4F9F2F-A9B7-4074-93C0-4DF061A54142}"/>
              </a:ext>
            </a:extLst>
          </p:cNvPr>
          <p:cNvSpPr>
            <a:spLocks noGrp="1"/>
          </p:cNvSpPr>
          <p:nvPr>
            <p:ph type="title"/>
          </p:nvPr>
        </p:nvSpPr>
        <p:spPr>
          <a:xfrm>
            <a:off x="467361" y="161388"/>
            <a:ext cx="7039710" cy="277416"/>
          </a:xfrm>
        </p:spPr>
        <p:txBody>
          <a:bodyPr>
            <a:noAutofit/>
          </a:bodyPr>
          <a:lstStyle/>
          <a:p>
            <a:r>
              <a:rPr lang="en-US" dirty="0"/>
              <a:t>Intelex Home Page</a:t>
            </a:r>
          </a:p>
        </p:txBody>
      </p:sp>
      <p:sp>
        <p:nvSpPr>
          <p:cNvPr id="3" name="Slide Number Placeholder 2">
            <a:extLst>
              <a:ext uri="{FF2B5EF4-FFF2-40B4-BE49-F238E27FC236}">
                <a16:creationId xmlns:a16="http://schemas.microsoft.com/office/drawing/2014/main" id="{647FA9FD-10A3-47DE-81C2-62B7BE2C1534}"/>
              </a:ext>
            </a:extLst>
          </p:cNvPr>
          <p:cNvSpPr>
            <a:spLocks noGrp="1"/>
          </p:cNvSpPr>
          <p:nvPr>
            <p:ph type="sldNum" sz="quarter" idx="12"/>
          </p:nvPr>
        </p:nvSpPr>
        <p:spPr/>
        <p:txBody>
          <a:bodyPr/>
          <a:lstStyle/>
          <a:p>
            <a:fld id="{A9827C0B-57E8-470C-889C-315E741D0591}" type="slidenum">
              <a:rPr lang="en-US" smtClean="0"/>
              <a:pPr/>
              <a:t>10</a:t>
            </a:fld>
            <a:endParaRPr lang="en-US" dirty="0"/>
          </a:p>
        </p:txBody>
      </p:sp>
      <p:sp>
        <p:nvSpPr>
          <p:cNvPr id="4" name="Text Placeholder 3">
            <a:extLst>
              <a:ext uri="{FF2B5EF4-FFF2-40B4-BE49-F238E27FC236}">
                <a16:creationId xmlns:a16="http://schemas.microsoft.com/office/drawing/2014/main" id="{3C75FA42-8E68-46B2-B748-031EA6AD84E1}"/>
              </a:ext>
            </a:extLst>
          </p:cNvPr>
          <p:cNvSpPr>
            <a:spLocks noGrp="1"/>
          </p:cNvSpPr>
          <p:nvPr>
            <p:ph type="body" sz="quarter" idx="13"/>
          </p:nvPr>
        </p:nvSpPr>
        <p:spPr>
          <a:xfrm>
            <a:off x="900853" y="445470"/>
            <a:ext cx="7818272" cy="369332"/>
          </a:xfrm>
        </p:spPr>
        <p:txBody>
          <a:bodyPr/>
          <a:lstStyle/>
          <a:p>
            <a:r>
              <a:rPr lang="en-US" i="1" dirty="0"/>
              <a:t>Intelex Home Screen Details</a:t>
            </a:r>
          </a:p>
        </p:txBody>
      </p:sp>
      <p:cxnSp>
        <p:nvCxnSpPr>
          <p:cNvPr id="13" name="Straight Arrow Connector 12">
            <a:extLst>
              <a:ext uri="{FF2B5EF4-FFF2-40B4-BE49-F238E27FC236}">
                <a16:creationId xmlns:a16="http://schemas.microsoft.com/office/drawing/2014/main" id="{21E19A64-919E-4E14-A7B6-B0ABB40EEB14}"/>
              </a:ext>
            </a:extLst>
          </p:cNvPr>
          <p:cNvCxnSpPr>
            <a:cxnSpLocks/>
          </p:cNvCxnSpPr>
          <p:nvPr/>
        </p:nvCxnSpPr>
        <p:spPr>
          <a:xfrm>
            <a:off x="3859618" y="2571750"/>
            <a:ext cx="448613" cy="787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E10D40C-D201-4209-9486-1358B4D1A77D}"/>
              </a:ext>
            </a:extLst>
          </p:cNvPr>
          <p:cNvCxnSpPr>
            <a:cxnSpLocks/>
          </p:cNvCxnSpPr>
          <p:nvPr/>
        </p:nvCxnSpPr>
        <p:spPr>
          <a:xfrm>
            <a:off x="3673549" y="2897039"/>
            <a:ext cx="5885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a:hlinkClick r:id="" action="ppaction://noaction"/>
            <a:extLst>
              <a:ext uri="{FF2B5EF4-FFF2-40B4-BE49-F238E27FC236}">
                <a16:creationId xmlns:a16="http://schemas.microsoft.com/office/drawing/2014/main" id="{8E84BB84-2571-424F-8713-8CDED3EA250D}"/>
              </a:ext>
            </a:extLst>
          </p:cNvPr>
          <p:cNvSpPr/>
          <p:nvPr/>
        </p:nvSpPr>
        <p:spPr>
          <a:xfrm>
            <a:off x="7231975" y="1515045"/>
            <a:ext cx="668882" cy="1313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19" name="Straight Arrow Connector 18">
            <a:extLst>
              <a:ext uri="{FF2B5EF4-FFF2-40B4-BE49-F238E27FC236}">
                <a16:creationId xmlns:a16="http://schemas.microsoft.com/office/drawing/2014/main" id="{CB0DC1C9-2212-4804-AC9B-7D544AD2974A}"/>
              </a:ext>
            </a:extLst>
          </p:cNvPr>
          <p:cNvCxnSpPr>
            <a:cxnSpLocks/>
          </p:cNvCxnSpPr>
          <p:nvPr/>
        </p:nvCxnSpPr>
        <p:spPr>
          <a:xfrm>
            <a:off x="3213589" y="3511654"/>
            <a:ext cx="989135" cy="1178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CB6A090-13EB-4BC3-A220-3AAB0A213E8E}"/>
              </a:ext>
            </a:extLst>
          </p:cNvPr>
          <p:cNvCxnSpPr>
            <a:cxnSpLocks/>
          </p:cNvCxnSpPr>
          <p:nvPr/>
        </p:nvCxnSpPr>
        <p:spPr>
          <a:xfrm>
            <a:off x="3859620" y="1908214"/>
            <a:ext cx="496904" cy="528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Content Placeholder 4">
            <a:extLst>
              <a:ext uri="{FF2B5EF4-FFF2-40B4-BE49-F238E27FC236}">
                <a16:creationId xmlns:a16="http://schemas.microsoft.com/office/drawing/2014/main" id="{51AF784E-02F9-43F0-9071-670D4497D243}"/>
              </a:ext>
            </a:extLst>
          </p:cNvPr>
          <p:cNvSpPr txBox="1">
            <a:spLocks/>
          </p:cNvSpPr>
          <p:nvPr/>
        </p:nvSpPr>
        <p:spPr>
          <a:xfrm>
            <a:off x="1336329" y="1514019"/>
            <a:ext cx="2714676" cy="2976653"/>
          </a:xfrm>
          <a:prstGeom prst="rect">
            <a:avLst/>
          </a:prstGeom>
        </p:spPr>
        <p:txBody>
          <a:bodyPr vert="horz" lIns="68580" tIns="34290" rIns="68580" bIns="34290" rtlCol="0">
            <a:normAutofit fontScale="92500" lnSpcReduction="20000"/>
          </a:bodyPr>
          <a:lstStyle>
            <a:lvl1pPr marL="230188" indent="-230188" algn="l" defTabSz="914400" rtl="0" eaLnBrk="1" latinLnBrk="0" hangingPunct="1">
              <a:spcBef>
                <a:spcPts val="600"/>
              </a:spcBef>
              <a:buClr>
                <a:srgbClr val="C00000"/>
              </a:buClr>
              <a:buFont typeface="Wingdings" panose="05000000000000000000" pitchFamily="2" charset="2"/>
              <a:buChar char="l"/>
              <a:defRPr sz="1800" kern="1200">
                <a:solidFill>
                  <a:schemeClr val="tx1"/>
                </a:solidFill>
                <a:latin typeface="+mn-lt"/>
                <a:ea typeface="+mn-ea"/>
                <a:cs typeface="+mn-cs"/>
              </a:defRPr>
            </a:lvl1pPr>
            <a:lvl2pPr marL="517525" indent="-176213" algn="l" defTabSz="914400" rtl="0" eaLnBrk="1" latinLnBrk="0" hangingPunct="1">
              <a:spcBef>
                <a:spcPts val="600"/>
              </a:spcBef>
              <a:buClr>
                <a:srgbClr val="C00000"/>
              </a:buClr>
              <a:buFont typeface="Arial" panose="020B0604020202020204" pitchFamily="34" charset="0"/>
              <a:buChar char="–"/>
              <a:defRPr sz="1600" kern="1200">
                <a:solidFill>
                  <a:schemeClr val="tx1"/>
                </a:solidFill>
                <a:latin typeface="+mn-lt"/>
                <a:ea typeface="+mn-ea"/>
                <a:cs typeface="+mn-cs"/>
              </a:defRPr>
            </a:lvl2pPr>
            <a:lvl3pPr marL="684213" indent="-111125" algn="l" defTabSz="914400" rtl="0" eaLnBrk="1" latinLnBrk="0" hangingPunct="1">
              <a:spcBef>
                <a:spcPts val="600"/>
              </a:spcBef>
              <a:buClr>
                <a:srgbClr val="C00000"/>
              </a:buClr>
              <a:buFont typeface="Arial" panose="020B0604020202020204" pitchFamily="34" charset="0"/>
              <a:buChar char="•"/>
              <a:defRPr sz="1400" kern="1200">
                <a:solidFill>
                  <a:schemeClr val="tx1"/>
                </a:solidFill>
                <a:latin typeface="+mn-lt"/>
                <a:ea typeface="+mn-ea"/>
                <a:cs typeface="+mn-cs"/>
              </a:defRPr>
            </a:lvl3pPr>
            <a:lvl4pPr marL="914400" indent="-176213" algn="l" defTabSz="914400" rtl="0" eaLnBrk="1" latinLnBrk="0" hangingPunct="1">
              <a:spcBef>
                <a:spcPts val="600"/>
              </a:spcBef>
              <a:buClr>
                <a:srgbClr val="C00000"/>
              </a:buClr>
              <a:buFont typeface="Arial" panose="020B0604020202020204" pitchFamily="34" charset="0"/>
              <a:buChar char="•"/>
              <a:tabLst/>
              <a:defRPr sz="1400" kern="1200">
                <a:solidFill>
                  <a:schemeClr val="tx1"/>
                </a:solidFill>
                <a:latin typeface="+mn-lt"/>
                <a:ea typeface="+mn-ea"/>
                <a:cs typeface="+mn-cs"/>
              </a:defRPr>
            </a:lvl4pPr>
            <a:lvl5pPr marL="1144588" indent="-174625" algn="l" defTabSz="914400" rtl="0" eaLnBrk="1" latinLnBrk="0" hangingPunct="1">
              <a:spcBef>
                <a:spcPts val="600"/>
              </a:spcBef>
              <a:buClr>
                <a:srgbClr val="C00000"/>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350" dirty="0"/>
              <a:t>My Tasks</a:t>
            </a:r>
          </a:p>
          <a:p>
            <a:pPr lvl="1"/>
            <a:r>
              <a:rPr lang="en-US" sz="1200" dirty="0"/>
              <a:t>Summary of all items assigned to user</a:t>
            </a:r>
          </a:p>
          <a:p>
            <a:r>
              <a:rPr lang="en-US" sz="1350" dirty="0"/>
              <a:t>Report Incident (Staff)</a:t>
            </a:r>
          </a:p>
          <a:p>
            <a:pPr lvl="1"/>
            <a:r>
              <a:rPr lang="en-US" sz="1050" dirty="0"/>
              <a:t>Process for submitting an incident (Process Safety, Environmental, Chemical Exposure, etc.)</a:t>
            </a:r>
          </a:p>
          <a:p>
            <a:r>
              <a:rPr lang="en-US" sz="1200" dirty="0"/>
              <a:t>Personal Safety Near Miss (All)</a:t>
            </a:r>
          </a:p>
          <a:p>
            <a:pPr lvl="1"/>
            <a:r>
              <a:rPr lang="en-US" sz="1050" dirty="0"/>
              <a:t>Process for submitting a Near Miss</a:t>
            </a:r>
          </a:p>
          <a:p>
            <a:r>
              <a:rPr lang="en-US" sz="1200" dirty="0"/>
              <a:t>Search Incident</a:t>
            </a:r>
          </a:p>
          <a:p>
            <a:pPr lvl="1"/>
            <a:r>
              <a:rPr lang="en-US" sz="1050" dirty="0"/>
              <a:t>Looking up past records</a:t>
            </a:r>
          </a:p>
          <a:p>
            <a:pPr lvl="1"/>
            <a:r>
              <a:rPr lang="en-US" sz="1050" dirty="0"/>
              <a:t>Includes near misses</a:t>
            </a:r>
          </a:p>
          <a:p>
            <a:r>
              <a:rPr lang="en-US" sz="1200" dirty="0"/>
              <a:t>Notes:</a:t>
            </a:r>
          </a:p>
          <a:p>
            <a:pPr lvl="1"/>
            <a:r>
              <a:rPr lang="en-US" sz="1050" dirty="0"/>
              <a:t>All users should read “Anacortes Refinery” at top right</a:t>
            </a:r>
          </a:p>
          <a:p>
            <a:pPr lvl="1"/>
            <a:r>
              <a:rPr lang="en-US" sz="1050" dirty="0"/>
              <a:t>Screen display will vary by role</a:t>
            </a:r>
          </a:p>
          <a:p>
            <a:pPr lvl="1"/>
            <a:endParaRPr lang="en-US" sz="1050" dirty="0"/>
          </a:p>
          <a:p>
            <a:pPr marL="0" indent="0">
              <a:buNone/>
            </a:pPr>
            <a:endParaRPr lang="en-US" sz="1200" dirty="0"/>
          </a:p>
        </p:txBody>
      </p:sp>
    </p:spTree>
    <p:custDataLst>
      <p:tags r:id="rId1"/>
    </p:custDataLst>
    <p:extLst>
      <p:ext uri="{BB962C8B-B14F-4D97-AF65-F5344CB8AC3E}">
        <p14:creationId xmlns:p14="http://schemas.microsoft.com/office/powerpoint/2010/main" val="1538537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264F7-7FD0-2B70-9BF1-ACBA9A3CB1FA}"/>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55778797-1D91-8448-E675-52020AB67831}"/>
              </a:ext>
            </a:extLst>
          </p:cNvPr>
          <p:cNvSpPr txBox="1">
            <a:spLocks/>
          </p:cNvSpPr>
          <p:nvPr/>
        </p:nvSpPr>
        <p:spPr>
          <a:xfrm>
            <a:off x="261950" y="-18288"/>
            <a:ext cx="7711871" cy="85725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pPr>
              <a:spcAft>
                <a:spcPts val="600"/>
              </a:spcAft>
            </a:pPr>
            <a:r>
              <a:rPr lang="en-US" b="1" kern="1200">
                <a:latin typeface="+mj-lt"/>
                <a:ea typeface="+mj-ea"/>
                <a:cs typeface="+mj-cs"/>
              </a:rPr>
              <a:t>Site Examples of Near Misses that are Incidents</a:t>
            </a:r>
          </a:p>
        </p:txBody>
      </p:sp>
      <p:sp>
        <p:nvSpPr>
          <p:cNvPr id="2" name="Slide Number Placeholder 1">
            <a:extLst>
              <a:ext uri="{FF2B5EF4-FFF2-40B4-BE49-F238E27FC236}">
                <a16:creationId xmlns:a16="http://schemas.microsoft.com/office/drawing/2014/main" id="{59FE88A6-D76A-CACA-CAEE-5F591C85518E}"/>
              </a:ext>
            </a:extLst>
          </p:cNvPr>
          <p:cNvSpPr>
            <a:spLocks noGrp="1"/>
          </p:cNvSpPr>
          <p:nvPr>
            <p:ph type="sldNum" sz="quarter" idx="12"/>
          </p:nvPr>
        </p:nvSpPr>
        <p:spPr>
          <a:xfrm>
            <a:off x="8442037" y="4859623"/>
            <a:ext cx="466428" cy="273844"/>
          </a:xfrm>
        </p:spPr>
        <p:txBody>
          <a:bodyPr vert="horz" lIns="91440" tIns="45720" rIns="91440" bIns="45720" rtlCol="0" anchor="ctr">
            <a:normAutofit/>
          </a:bodyPr>
          <a:lstStyle/>
          <a:p>
            <a:pPr>
              <a:spcAft>
                <a:spcPts val="600"/>
              </a:spcAft>
            </a:pPr>
            <a:fld id="{2F2644E6-383A-4910-A31D-524C1459DB04}" type="slidenum">
              <a:rPr lang="en-US" smtClean="0"/>
              <a:pPr>
                <a:spcAft>
                  <a:spcPts val="600"/>
                </a:spcAft>
              </a:pPr>
              <a:t>11</a:t>
            </a:fld>
            <a:endParaRPr lang="en-US"/>
          </a:p>
        </p:txBody>
      </p:sp>
      <p:graphicFrame>
        <p:nvGraphicFramePr>
          <p:cNvPr id="6" name="Content Placeholder 5">
            <a:extLst>
              <a:ext uri="{FF2B5EF4-FFF2-40B4-BE49-F238E27FC236}">
                <a16:creationId xmlns:a16="http://schemas.microsoft.com/office/drawing/2014/main" id="{7B62F3CA-604B-29EE-E364-861172C2D168}"/>
              </a:ext>
            </a:extLst>
          </p:cNvPr>
          <p:cNvGraphicFramePr>
            <a:graphicFrameLocks noGrp="1"/>
          </p:cNvGraphicFramePr>
          <p:nvPr>
            <p:ph sz="half" idx="2"/>
            <p:extLst>
              <p:ext uri="{D42A27DB-BD31-4B8C-83A1-F6EECF244321}">
                <p14:modId xmlns:p14="http://schemas.microsoft.com/office/powerpoint/2010/main" val="390699298"/>
              </p:ext>
            </p:extLst>
          </p:nvPr>
        </p:nvGraphicFramePr>
        <p:xfrm>
          <a:off x="368296" y="1097280"/>
          <a:ext cx="4130678" cy="2683190"/>
        </p:xfrm>
        <a:graphic>
          <a:graphicData uri="http://schemas.openxmlformats.org/drawingml/2006/table">
            <a:tbl>
              <a:tblPr firstRow="1" bandRow="1">
                <a:tableStyleId>{5C22544A-7EE6-4342-B048-85BDC9FD1C3A}</a:tableStyleId>
              </a:tblPr>
              <a:tblGrid>
                <a:gridCol w="549703">
                  <a:extLst>
                    <a:ext uri="{9D8B030D-6E8A-4147-A177-3AD203B41FA5}">
                      <a16:colId xmlns:a16="http://schemas.microsoft.com/office/drawing/2014/main" val="2432081685"/>
                    </a:ext>
                  </a:extLst>
                </a:gridCol>
                <a:gridCol w="817673">
                  <a:extLst>
                    <a:ext uri="{9D8B030D-6E8A-4147-A177-3AD203B41FA5}">
                      <a16:colId xmlns:a16="http://schemas.microsoft.com/office/drawing/2014/main" val="848854778"/>
                    </a:ext>
                  </a:extLst>
                </a:gridCol>
                <a:gridCol w="1245123">
                  <a:extLst>
                    <a:ext uri="{9D8B030D-6E8A-4147-A177-3AD203B41FA5}">
                      <a16:colId xmlns:a16="http://schemas.microsoft.com/office/drawing/2014/main" val="2074032961"/>
                    </a:ext>
                  </a:extLst>
                </a:gridCol>
                <a:gridCol w="859985">
                  <a:extLst>
                    <a:ext uri="{9D8B030D-6E8A-4147-A177-3AD203B41FA5}">
                      <a16:colId xmlns:a16="http://schemas.microsoft.com/office/drawing/2014/main" val="1128927146"/>
                    </a:ext>
                  </a:extLst>
                </a:gridCol>
                <a:gridCol w="658194">
                  <a:extLst>
                    <a:ext uri="{9D8B030D-6E8A-4147-A177-3AD203B41FA5}">
                      <a16:colId xmlns:a16="http://schemas.microsoft.com/office/drawing/2014/main" val="1626382605"/>
                    </a:ext>
                  </a:extLst>
                </a:gridCol>
              </a:tblGrid>
              <a:tr h="312854">
                <a:tc>
                  <a:txBody>
                    <a:bodyPr/>
                    <a:lstStyle/>
                    <a:p>
                      <a:pPr algn="ctr" fontAlgn="ctr">
                        <a:buNone/>
                      </a:pPr>
                      <a:r>
                        <a:rPr lang="en-US" sz="800" u="none" strike="noStrike">
                          <a:effectLst/>
                        </a:rPr>
                        <a:t>Incident Category </a:t>
                      </a:r>
                      <a:endParaRPr lang="en-US" sz="800" b="1" i="0" u="none" strike="noStrike">
                        <a:solidFill>
                          <a:srgbClr val="000000"/>
                        </a:solidFill>
                        <a:effectLst/>
                        <a:latin typeface="Tahoma" panose="020B0604030504040204" pitchFamily="34" charset="0"/>
                      </a:endParaRPr>
                    </a:p>
                  </a:txBody>
                  <a:tcPr marL="4603" marR="4603" marT="4603" marB="0" anchor="ctr"/>
                </a:tc>
                <a:tc>
                  <a:txBody>
                    <a:bodyPr/>
                    <a:lstStyle/>
                    <a:p>
                      <a:pPr algn="ctr" fontAlgn="ctr">
                        <a:buNone/>
                      </a:pPr>
                      <a:r>
                        <a:rPr lang="en-US" sz="800" u="none" strike="noStrike">
                          <a:effectLst/>
                        </a:rPr>
                        <a:t>Safety </a:t>
                      </a:r>
                      <a:endParaRPr lang="en-US" sz="800" b="1" i="0" u="none" strike="noStrike">
                        <a:solidFill>
                          <a:srgbClr val="000000"/>
                        </a:solidFill>
                        <a:effectLst/>
                        <a:latin typeface="Tahoma" panose="020B0604030504040204" pitchFamily="34" charset="0"/>
                      </a:endParaRPr>
                    </a:p>
                  </a:txBody>
                  <a:tcPr marL="4603" marR="4603" marT="4603" marB="0" anchor="ctr"/>
                </a:tc>
                <a:tc>
                  <a:txBody>
                    <a:bodyPr/>
                    <a:lstStyle/>
                    <a:p>
                      <a:pPr algn="ctr" fontAlgn="ctr">
                        <a:buNone/>
                      </a:pPr>
                      <a:r>
                        <a:rPr lang="en-US" sz="800" u="none" strike="noStrike">
                          <a:effectLst/>
                        </a:rPr>
                        <a:t>Health </a:t>
                      </a:r>
                      <a:endParaRPr lang="en-US" sz="800" b="1" i="0" u="none" strike="noStrike">
                        <a:solidFill>
                          <a:srgbClr val="000000"/>
                        </a:solidFill>
                        <a:effectLst/>
                        <a:latin typeface="Tahoma" panose="020B0604030504040204" pitchFamily="34" charset="0"/>
                      </a:endParaRPr>
                    </a:p>
                  </a:txBody>
                  <a:tcPr marL="4603" marR="4603" marT="4603" marB="0" anchor="ctr"/>
                </a:tc>
                <a:tc>
                  <a:txBody>
                    <a:bodyPr/>
                    <a:lstStyle/>
                    <a:p>
                      <a:pPr algn="ctr" fontAlgn="ctr">
                        <a:buNone/>
                      </a:pPr>
                      <a:r>
                        <a:rPr lang="en-US" sz="800" u="none" strike="noStrike">
                          <a:effectLst/>
                        </a:rPr>
                        <a:t>Process Safety </a:t>
                      </a:r>
                      <a:endParaRPr lang="en-US" sz="800" b="1" i="0" u="none" strike="noStrike">
                        <a:solidFill>
                          <a:srgbClr val="000000"/>
                        </a:solidFill>
                        <a:effectLst/>
                        <a:latin typeface="Tahoma" panose="020B0604030504040204" pitchFamily="34" charset="0"/>
                      </a:endParaRPr>
                    </a:p>
                  </a:txBody>
                  <a:tcPr marL="4603" marR="4603" marT="4603" marB="0" anchor="ctr"/>
                </a:tc>
                <a:tc>
                  <a:txBody>
                    <a:bodyPr/>
                    <a:lstStyle/>
                    <a:p>
                      <a:pPr algn="ctr" fontAlgn="ctr">
                        <a:buNone/>
                      </a:pPr>
                      <a:r>
                        <a:rPr lang="en-US" sz="800" u="none" strike="noStrike">
                          <a:effectLst/>
                        </a:rPr>
                        <a:t>Product Quality </a:t>
                      </a:r>
                      <a:endParaRPr lang="en-US" sz="800" b="1" i="0" u="none" strike="noStrike">
                        <a:solidFill>
                          <a:srgbClr val="000000"/>
                        </a:solidFill>
                        <a:effectLst/>
                        <a:latin typeface="Tahoma" panose="020B0604030504040204" pitchFamily="34" charset="0"/>
                      </a:endParaRPr>
                    </a:p>
                  </a:txBody>
                  <a:tcPr marL="4603" marR="4603" marT="4603" marB="0" anchor="ctr"/>
                </a:tc>
                <a:extLst>
                  <a:ext uri="{0D108BD9-81ED-4DB2-BD59-A6C34878D82A}">
                    <a16:rowId xmlns:a16="http://schemas.microsoft.com/office/drawing/2014/main" val="912217780"/>
                  </a:ext>
                </a:extLst>
              </a:tr>
              <a:tr h="592584">
                <a:tc rowSpan="3">
                  <a:txBody>
                    <a:bodyPr/>
                    <a:lstStyle/>
                    <a:p>
                      <a:pPr algn="ctr" fontAlgn="ctr">
                        <a:buNone/>
                      </a:pPr>
                      <a:r>
                        <a:rPr lang="en-US" sz="800" b="1" u="none" strike="noStrike" dirty="0">
                          <a:effectLst/>
                        </a:rPr>
                        <a:t>RSP Definition </a:t>
                      </a:r>
                      <a:endParaRPr lang="en-US" sz="800" b="1" i="0" u="none" strike="noStrike" dirty="0">
                        <a:solidFill>
                          <a:srgbClr val="000000"/>
                        </a:solidFill>
                        <a:effectLst/>
                        <a:latin typeface="Tahoma" panose="020B0604030504040204" pitchFamily="34" charset="0"/>
                      </a:endParaRPr>
                    </a:p>
                  </a:txBody>
                  <a:tcPr marL="4603" marR="4603" marT="4603" marB="0" anchor="ctr"/>
                </a:tc>
                <a:tc>
                  <a:txBody>
                    <a:bodyPr/>
                    <a:lstStyle/>
                    <a:p>
                      <a:pPr algn="l" fontAlgn="ctr">
                        <a:buNone/>
                      </a:pPr>
                      <a:r>
                        <a:rPr lang="en-US" sz="800" u="none" strike="noStrike" dirty="0">
                          <a:effectLst/>
                        </a:rPr>
                        <a:t>1. Near Miss or First Aid that is not an AFPM matrix Tier 1P </a:t>
                      </a:r>
                      <a:endParaRPr lang="en-US" sz="800" b="0" i="0" u="none" strike="noStrike" dirty="0">
                        <a:solidFill>
                          <a:srgbClr val="000000"/>
                        </a:solidFill>
                        <a:effectLst/>
                        <a:latin typeface="Tahoma" panose="020B0604030504040204" pitchFamily="34" charset="0"/>
                      </a:endParaRPr>
                    </a:p>
                  </a:txBody>
                  <a:tcPr marL="4603" marR="4603" marT="4603" marB="0" anchor="ctr"/>
                </a:tc>
                <a:tc rowSpan="3">
                  <a:txBody>
                    <a:bodyPr/>
                    <a:lstStyle/>
                    <a:p>
                      <a:pPr algn="l" fontAlgn="ctr">
                        <a:buNone/>
                      </a:pPr>
                      <a:r>
                        <a:rPr lang="en-US" sz="800" u="none" strike="noStrike">
                          <a:effectLst/>
                        </a:rPr>
                        <a:t>Personal Alarm Monitor (PAM) false alarms (interference, cross sensitivity, dropped instrument) or alarm events which occur when proper respiratory protection is worn. </a:t>
                      </a:r>
                      <a:endParaRPr lang="en-US" sz="800" b="0" i="0" u="none" strike="noStrike">
                        <a:solidFill>
                          <a:srgbClr val="000000"/>
                        </a:solidFill>
                        <a:effectLst/>
                        <a:latin typeface="Tahoma" panose="020B0604030504040204" pitchFamily="34" charset="0"/>
                      </a:endParaRPr>
                    </a:p>
                  </a:txBody>
                  <a:tcPr marL="4603" marR="4603" marT="4603" marB="0" anchor="ctr"/>
                </a:tc>
                <a:tc>
                  <a:txBody>
                    <a:bodyPr/>
                    <a:lstStyle/>
                    <a:p>
                      <a:pPr algn="l" fontAlgn="ctr">
                        <a:buNone/>
                      </a:pPr>
                      <a:r>
                        <a:rPr lang="en-US" sz="800" u="none" strike="noStrike">
                          <a:effectLst/>
                        </a:rPr>
                        <a:t>PSE T-3 </a:t>
                      </a:r>
                      <a:endParaRPr lang="en-US" sz="800" b="0" i="0" u="none" strike="noStrike">
                        <a:solidFill>
                          <a:srgbClr val="000000"/>
                        </a:solidFill>
                        <a:effectLst/>
                        <a:latin typeface="Tahoma" panose="020B0604030504040204" pitchFamily="34" charset="0"/>
                      </a:endParaRPr>
                    </a:p>
                  </a:txBody>
                  <a:tcPr marL="4603" marR="4603" marT="4603" marB="0" anchor="ctr"/>
                </a:tc>
                <a:tc rowSpan="3">
                  <a:txBody>
                    <a:bodyPr/>
                    <a:lstStyle/>
                    <a:p>
                      <a:pPr algn="ctr" fontAlgn="ctr">
                        <a:buNone/>
                      </a:pPr>
                      <a:r>
                        <a:rPr lang="en-US" sz="800" u="none" strike="noStrike">
                          <a:effectLst/>
                        </a:rPr>
                        <a:t>PQ-0 </a:t>
                      </a:r>
                      <a:endParaRPr lang="en-US" sz="800" b="0" i="0" u="none" strike="noStrike">
                        <a:solidFill>
                          <a:srgbClr val="000000"/>
                        </a:solidFill>
                        <a:effectLst/>
                        <a:latin typeface="Tahoma" panose="020B0604030504040204" pitchFamily="34" charset="0"/>
                      </a:endParaRPr>
                    </a:p>
                  </a:txBody>
                  <a:tcPr marL="4603" marR="4603" marT="4603" marB="0" anchor="ctr"/>
                </a:tc>
                <a:extLst>
                  <a:ext uri="{0D108BD9-81ED-4DB2-BD59-A6C34878D82A}">
                    <a16:rowId xmlns:a16="http://schemas.microsoft.com/office/drawing/2014/main" val="1453772121"/>
                  </a:ext>
                </a:extLst>
              </a:tr>
              <a:tr h="312854">
                <a:tc vMerge="1">
                  <a:txBody>
                    <a:bodyPr/>
                    <a:lstStyle/>
                    <a:p>
                      <a:endParaRPr lang="en-US"/>
                    </a:p>
                  </a:txBody>
                  <a:tcPr/>
                </a:tc>
                <a:tc>
                  <a:txBody>
                    <a:bodyPr/>
                    <a:lstStyle/>
                    <a:p>
                      <a:pPr algn="l" fontAlgn="ctr">
                        <a:buNone/>
                      </a:pPr>
                      <a:r>
                        <a:rPr lang="en-US" sz="800" u="none" strike="noStrike" dirty="0">
                          <a:effectLst/>
                        </a:rPr>
                        <a:t>2. Report Only Incident </a:t>
                      </a:r>
                      <a:endParaRPr lang="en-US" sz="800" b="0" i="0" u="none" strike="noStrike" dirty="0">
                        <a:solidFill>
                          <a:srgbClr val="000000"/>
                        </a:solidFill>
                        <a:effectLst/>
                        <a:latin typeface="Tahoma" panose="020B0604030504040204" pitchFamily="34" charset="0"/>
                      </a:endParaRPr>
                    </a:p>
                  </a:txBody>
                  <a:tcPr marL="4603" marR="4603" marT="4603" marB="0" anchor="ctr"/>
                </a:tc>
                <a:tc vMerge="1">
                  <a:txBody>
                    <a:bodyPr/>
                    <a:lstStyle/>
                    <a:p>
                      <a:endParaRPr lang="en-US"/>
                    </a:p>
                  </a:txBody>
                  <a:tcPr/>
                </a:tc>
                <a:tc>
                  <a:txBody>
                    <a:bodyPr/>
                    <a:lstStyle/>
                    <a:p>
                      <a:pPr algn="l" fontAlgn="ctr">
                        <a:buNone/>
                      </a:pPr>
                      <a:r>
                        <a:rPr lang="en-US" sz="800" u="none" strike="noStrike">
                          <a:effectLst/>
                        </a:rPr>
                        <a:t> </a:t>
                      </a:r>
                      <a:endParaRPr lang="en-US" sz="800" b="0" i="0" u="none" strike="noStrike">
                        <a:solidFill>
                          <a:srgbClr val="000000"/>
                        </a:solidFill>
                        <a:effectLst/>
                        <a:latin typeface="Tahoma" panose="020B0604030504040204" pitchFamily="34" charset="0"/>
                      </a:endParaRPr>
                    </a:p>
                  </a:txBody>
                  <a:tcPr marL="4603" marR="4603" marT="4603" marB="0" anchor="ctr"/>
                </a:tc>
                <a:tc vMerge="1">
                  <a:txBody>
                    <a:bodyPr/>
                    <a:lstStyle/>
                    <a:p>
                      <a:endParaRPr lang="en-US"/>
                    </a:p>
                  </a:txBody>
                  <a:tcPr/>
                </a:tc>
                <a:extLst>
                  <a:ext uri="{0D108BD9-81ED-4DB2-BD59-A6C34878D82A}">
                    <a16:rowId xmlns:a16="http://schemas.microsoft.com/office/drawing/2014/main" val="3338766772"/>
                  </a:ext>
                </a:extLst>
              </a:tr>
              <a:tr h="452720">
                <a:tc vMerge="1">
                  <a:txBody>
                    <a:bodyPr/>
                    <a:lstStyle/>
                    <a:p>
                      <a:endParaRPr lang="en-US"/>
                    </a:p>
                  </a:txBody>
                  <a:tcPr/>
                </a:tc>
                <a:tc>
                  <a:txBody>
                    <a:bodyPr/>
                    <a:lstStyle/>
                    <a:p>
                      <a:pPr algn="l" fontAlgn="ctr">
                        <a:buNone/>
                      </a:pPr>
                      <a:r>
                        <a:rPr lang="en-US" sz="1000" u="none" strike="noStrike">
                          <a:effectLst/>
                        </a:rPr>
                        <a:t> </a:t>
                      </a:r>
                      <a:endParaRPr lang="en-US" sz="1000" b="0" i="0" u="none" strike="noStrike">
                        <a:solidFill>
                          <a:srgbClr val="000000"/>
                        </a:solidFill>
                        <a:effectLst/>
                        <a:latin typeface="Aptos Narrow" panose="020B0004020202020204" pitchFamily="34" charset="0"/>
                      </a:endParaRPr>
                    </a:p>
                  </a:txBody>
                  <a:tcPr marL="4603" marR="4603" marT="4603" marB="0" anchor="ctr"/>
                </a:tc>
                <a:tc vMerge="1">
                  <a:txBody>
                    <a:bodyPr/>
                    <a:lstStyle/>
                    <a:p>
                      <a:endParaRPr lang="en-US"/>
                    </a:p>
                  </a:txBody>
                  <a:tcPr/>
                </a:tc>
                <a:tc>
                  <a:txBody>
                    <a:bodyPr/>
                    <a:lstStyle/>
                    <a:p>
                      <a:pPr algn="l" fontAlgn="ctr">
                        <a:buNone/>
                      </a:pPr>
                      <a:r>
                        <a:rPr lang="en-US" sz="800" u="none" strike="noStrike">
                          <a:effectLst/>
                        </a:rPr>
                        <a:t>PSE T-4 if management system failure  </a:t>
                      </a:r>
                      <a:endParaRPr lang="en-US" sz="800" b="0" i="0" u="none" strike="noStrike">
                        <a:solidFill>
                          <a:srgbClr val="000000"/>
                        </a:solidFill>
                        <a:effectLst/>
                        <a:latin typeface="Tahoma" panose="020B0604030504040204" pitchFamily="34" charset="0"/>
                      </a:endParaRPr>
                    </a:p>
                  </a:txBody>
                  <a:tcPr marL="4603" marR="4603" marT="4603" marB="0" anchor="ctr"/>
                </a:tc>
                <a:tc vMerge="1">
                  <a:txBody>
                    <a:bodyPr/>
                    <a:lstStyle/>
                    <a:p>
                      <a:endParaRPr lang="en-US"/>
                    </a:p>
                  </a:txBody>
                  <a:tcPr/>
                </a:tc>
                <a:extLst>
                  <a:ext uri="{0D108BD9-81ED-4DB2-BD59-A6C34878D82A}">
                    <a16:rowId xmlns:a16="http://schemas.microsoft.com/office/drawing/2014/main" val="3072672287"/>
                  </a:ext>
                </a:extLst>
              </a:tr>
              <a:tr h="1012178">
                <a:tc>
                  <a:txBody>
                    <a:bodyPr/>
                    <a:lstStyle/>
                    <a:p>
                      <a:pPr algn="ctr" fontAlgn="ctr">
                        <a:buNone/>
                      </a:pPr>
                      <a:r>
                        <a:rPr lang="en-US" sz="800" b="1" u="none" strike="noStrike" dirty="0">
                          <a:effectLst/>
                        </a:rPr>
                        <a:t>Site Example</a:t>
                      </a:r>
                      <a:endParaRPr lang="en-US" sz="800" b="1" i="0" u="none" strike="noStrike" dirty="0">
                        <a:solidFill>
                          <a:srgbClr val="000000"/>
                        </a:solidFill>
                        <a:effectLst/>
                        <a:latin typeface="Tahoma" panose="020B0604030504040204" pitchFamily="34" charset="0"/>
                      </a:endParaRPr>
                    </a:p>
                  </a:txBody>
                  <a:tcPr marL="4603" marR="4603" marT="4603" marB="0" anchor="ctr"/>
                </a:tc>
                <a:tc>
                  <a:txBody>
                    <a:bodyPr/>
                    <a:lstStyle/>
                    <a:p>
                      <a:pPr algn="l" fontAlgn="ctr">
                        <a:buNone/>
                      </a:pPr>
                      <a:r>
                        <a:rPr lang="en-US" sz="800" u="none" strike="noStrike">
                          <a:effectLst/>
                        </a:rPr>
                        <a:t>A dropped object even though the area was barricaded and no one was injured.</a:t>
                      </a:r>
                      <a:endParaRPr lang="en-US" sz="800" b="0" i="0" u="none" strike="noStrike">
                        <a:solidFill>
                          <a:srgbClr val="000000"/>
                        </a:solidFill>
                        <a:effectLst/>
                        <a:latin typeface="Tahoma" panose="020B0604030504040204" pitchFamily="34" charset="0"/>
                      </a:endParaRPr>
                    </a:p>
                  </a:txBody>
                  <a:tcPr marL="4603" marR="4603" marT="4603" marB="0" anchor="ctr"/>
                </a:tc>
                <a:tc>
                  <a:txBody>
                    <a:bodyPr/>
                    <a:lstStyle/>
                    <a:p>
                      <a:pPr algn="l" fontAlgn="ctr">
                        <a:buNone/>
                      </a:pPr>
                      <a:r>
                        <a:rPr lang="en-US" sz="800" u="none" strike="noStrike">
                          <a:effectLst/>
                        </a:rPr>
                        <a:t>Personal monitor went off but was due to cross interference with Hydrogen</a:t>
                      </a:r>
                      <a:endParaRPr lang="en-US" sz="800" b="0" i="0" u="none" strike="noStrike">
                        <a:solidFill>
                          <a:srgbClr val="000000"/>
                        </a:solidFill>
                        <a:effectLst/>
                        <a:latin typeface="Tahoma" panose="020B0604030504040204" pitchFamily="34" charset="0"/>
                      </a:endParaRPr>
                    </a:p>
                  </a:txBody>
                  <a:tcPr marL="4603" marR="4603" marT="4603" marB="0" anchor="ctr"/>
                </a:tc>
                <a:tc>
                  <a:txBody>
                    <a:bodyPr/>
                    <a:lstStyle/>
                    <a:p>
                      <a:pPr algn="l" fontAlgn="ctr">
                        <a:buNone/>
                      </a:pPr>
                      <a:r>
                        <a:rPr lang="en-US" sz="800" u="none" strike="noStrike">
                          <a:effectLst/>
                        </a:rPr>
                        <a:t>Installing a sample station with no MOC even if it was not put into service.</a:t>
                      </a:r>
                      <a:endParaRPr lang="en-US" sz="800" b="0" i="0" u="none" strike="noStrike">
                        <a:solidFill>
                          <a:srgbClr val="000000"/>
                        </a:solidFill>
                        <a:effectLst/>
                        <a:latin typeface="Tahoma" panose="020B0604030504040204" pitchFamily="34" charset="0"/>
                      </a:endParaRPr>
                    </a:p>
                  </a:txBody>
                  <a:tcPr marL="4603" marR="4603" marT="4603" marB="0" anchor="ctr"/>
                </a:tc>
                <a:tc>
                  <a:txBody>
                    <a:bodyPr/>
                    <a:lstStyle/>
                    <a:p>
                      <a:pPr algn="ctr" fontAlgn="ctr">
                        <a:buNone/>
                      </a:pPr>
                      <a:r>
                        <a:rPr lang="en-US" sz="800" u="none" strike="noStrike" dirty="0">
                          <a:effectLst/>
                        </a:rPr>
                        <a:t>Unplanned off-specification rundown streams that must be slopped.</a:t>
                      </a:r>
                      <a:endParaRPr lang="en-US" sz="800" b="0" i="0" u="none" strike="noStrike" dirty="0">
                        <a:solidFill>
                          <a:srgbClr val="000000"/>
                        </a:solidFill>
                        <a:effectLst/>
                        <a:latin typeface="Tahoma" panose="020B0604030504040204" pitchFamily="34" charset="0"/>
                      </a:endParaRPr>
                    </a:p>
                  </a:txBody>
                  <a:tcPr marL="4603" marR="4603" marT="4603" marB="0" anchor="ctr"/>
                </a:tc>
                <a:extLst>
                  <a:ext uri="{0D108BD9-81ED-4DB2-BD59-A6C34878D82A}">
                    <a16:rowId xmlns:a16="http://schemas.microsoft.com/office/drawing/2014/main" val="1009803412"/>
                  </a:ext>
                </a:extLst>
              </a:tr>
            </a:tbl>
          </a:graphicData>
        </a:graphic>
      </p:graphicFrame>
      <p:sp>
        <p:nvSpPr>
          <p:cNvPr id="11" name="Content Placeholder 2">
            <a:extLst>
              <a:ext uri="{FF2B5EF4-FFF2-40B4-BE49-F238E27FC236}">
                <a16:creationId xmlns:a16="http://schemas.microsoft.com/office/drawing/2014/main" id="{567BC9B3-9791-0DC8-461C-2B3AF62E4FC4}"/>
              </a:ext>
            </a:extLst>
          </p:cNvPr>
          <p:cNvSpPr>
            <a:spLocks noGrp="1"/>
          </p:cNvSpPr>
          <p:nvPr>
            <p:ph sz="quarter" idx="4"/>
          </p:nvPr>
        </p:nvSpPr>
        <p:spPr>
          <a:xfrm>
            <a:off x="4645028" y="1002290"/>
            <a:ext cx="4130678" cy="3509805"/>
          </a:xfrm>
        </p:spPr>
        <p:txBody>
          <a:bodyPr>
            <a:normAutofit fontScale="62500" lnSpcReduction="20000"/>
          </a:bodyPr>
          <a:lstStyle/>
          <a:p>
            <a:pPr marL="548878" lvl="1" indent="-285750"/>
            <a:r>
              <a:rPr lang="en-US" b="1" i="1" dirty="0"/>
              <a:t>PQ-0* (Product Quality):  </a:t>
            </a:r>
            <a:endParaRPr lang="en-US" sz="1400" b="1" i="1" dirty="0"/>
          </a:p>
          <a:p>
            <a:pPr lvl="2" fontAlgn="base"/>
            <a:r>
              <a:rPr lang="en-US" dirty="0"/>
              <a:t>Quality was not impacted, but there was a potential to have done so. </a:t>
            </a:r>
          </a:p>
          <a:p>
            <a:pPr lvl="2" fontAlgn="base"/>
            <a:r>
              <a:rPr lang="en-US" dirty="0"/>
              <a:t>A waiver is granted by Product Quality for product that failed specifications.</a:t>
            </a:r>
          </a:p>
          <a:p>
            <a:pPr marL="548878" lvl="1" indent="-285750"/>
            <a:endParaRPr lang="en-US" b="1" i="1" dirty="0"/>
          </a:p>
          <a:p>
            <a:pPr marL="548878" lvl="1" indent="-285750"/>
            <a:r>
              <a:rPr lang="en-US" b="1" i="1" dirty="0"/>
              <a:t>PSE T-4* (Tier 4):</a:t>
            </a:r>
            <a:r>
              <a:rPr lang="en-US" dirty="0"/>
              <a:t> </a:t>
            </a:r>
            <a:endParaRPr lang="en-US" sz="4200" dirty="0"/>
          </a:p>
          <a:p>
            <a:pPr lvl="2" fontAlgn="base"/>
            <a:r>
              <a:rPr lang="en-US" dirty="0"/>
              <a:t>A process safety Tier 4 event is a management system failure that did not result in a PSE 1, PSE 2, or PSE 3. Some examples of failures of process safety management systems are: </a:t>
            </a:r>
            <a:endParaRPr lang="en-US" sz="3600" dirty="0"/>
          </a:p>
          <a:p>
            <a:pPr lvl="2" fontAlgn="base"/>
            <a:r>
              <a:rPr lang="en-US" dirty="0"/>
              <a:t>A change occurred in a system without a Management of Change (MOC) or was placed into service without a Pre-Startup Safety Review (PSSR);  </a:t>
            </a:r>
          </a:p>
          <a:p>
            <a:pPr lvl="2" fontAlgn="base"/>
            <a:r>
              <a:rPr lang="en-US" dirty="0"/>
              <a:t>A confined space error such as finding a process line connected to a confined space that has already been entered; </a:t>
            </a:r>
          </a:p>
          <a:p>
            <a:pPr lvl="2" fontAlgn="base"/>
            <a:r>
              <a:rPr lang="en-US" dirty="0"/>
              <a:t>A hot work error such as hot work conducted without a hot work permit or without required gas testing or without a fire watch; </a:t>
            </a:r>
          </a:p>
          <a:p>
            <a:pPr lvl="2" fontAlgn="base"/>
            <a:r>
              <a:rPr lang="en-US" dirty="0"/>
              <a:t>A line or equipment opening error such as opening the wrong equipment; </a:t>
            </a:r>
          </a:p>
          <a:p>
            <a:pPr lvl="2" fontAlgn="base"/>
            <a:r>
              <a:rPr lang="en-US" dirty="0"/>
              <a:t>Safety systems in bypass which are not being actively repaired or managed or do not have required management approvals. </a:t>
            </a:r>
          </a:p>
          <a:p>
            <a:pPr marL="429816" lvl="2" indent="0">
              <a:buNone/>
            </a:pPr>
            <a:r>
              <a:rPr lang="en-US" sz="1200" dirty="0"/>
              <a:t>*Definitions in RSP 1503-050 and RSP 1070 Appendix R.</a:t>
            </a:r>
          </a:p>
          <a:p>
            <a:pPr marL="429816" lvl="2" indent="0">
              <a:buNone/>
            </a:pPr>
            <a:endParaRPr lang="en-US" sz="1200" dirty="0"/>
          </a:p>
          <a:p>
            <a:pPr marL="0" indent="0">
              <a:buNone/>
            </a:pPr>
            <a:endParaRPr lang="en-US" dirty="0"/>
          </a:p>
        </p:txBody>
      </p:sp>
      <p:sp>
        <p:nvSpPr>
          <p:cNvPr id="12" name="TextBox 11">
            <a:extLst>
              <a:ext uri="{FF2B5EF4-FFF2-40B4-BE49-F238E27FC236}">
                <a16:creationId xmlns:a16="http://schemas.microsoft.com/office/drawing/2014/main" id="{ED053DBE-96CB-11F0-E33E-34AE67E1C3F8}"/>
              </a:ext>
            </a:extLst>
          </p:cNvPr>
          <p:cNvSpPr txBox="1"/>
          <p:nvPr/>
        </p:nvSpPr>
        <p:spPr>
          <a:xfrm>
            <a:off x="629785" y="4402442"/>
            <a:ext cx="7024530" cy="584775"/>
          </a:xfrm>
          <a:prstGeom prst="rect">
            <a:avLst/>
          </a:prstGeom>
          <a:noFill/>
        </p:spPr>
        <p:txBody>
          <a:bodyPr wrap="square" rtlCol="0">
            <a:spAutoFit/>
          </a:bodyPr>
          <a:lstStyle/>
          <a:p>
            <a:r>
              <a:rPr lang="en-US" sz="1400" b="1" dirty="0"/>
              <a:t>Question: Does anyone have an example of a Management System Failure?</a:t>
            </a:r>
          </a:p>
          <a:p>
            <a:endParaRPr lang="en-US" dirty="0"/>
          </a:p>
        </p:txBody>
      </p:sp>
    </p:spTree>
    <p:custDataLst>
      <p:tags r:id="rId1"/>
    </p:custDataLst>
    <p:extLst>
      <p:ext uri="{BB962C8B-B14F-4D97-AF65-F5344CB8AC3E}">
        <p14:creationId xmlns:p14="http://schemas.microsoft.com/office/powerpoint/2010/main" val="1109868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EF62B9-45FC-2153-CA01-B0BA0E8A6DFF}"/>
              </a:ext>
            </a:extLst>
          </p:cNvPr>
          <p:cNvSpPr>
            <a:spLocks noGrp="1"/>
          </p:cNvSpPr>
          <p:nvPr>
            <p:ph sz="half" idx="2"/>
          </p:nvPr>
        </p:nvSpPr>
        <p:spPr>
          <a:xfrm>
            <a:off x="1156625" y="1289850"/>
            <a:ext cx="6102061" cy="1846966"/>
          </a:xfrm>
        </p:spPr>
        <p:txBody>
          <a:bodyPr>
            <a:normAutofit fontScale="77500" lnSpcReduction="20000"/>
          </a:bodyPr>
          <a:lstStyle/>
          <a:p>
            <a:pPr marL="0" indent="0">
              <a:buNone/>
            </a:pPr>
            <a:r>
              <a:rPr lang="en-US" b="1" dirty="0"/>
              <a:t>Key Take Aways:</a:t>
            </a:r>
          </a:p>
          <a:p>
            <a:pPr marL="0" indent="0">
              <a:buNone/>
            </a:pPr>
            <a:endParaRPr lang="en-US" b="1" dirty="0"/>
          </a:p>
          <a:p>
            <a:pPr marL="0" indent="0">
              <a:buNone/>
            </a:pPr>
            <a:r>
              <a:rPr lang="en-US" b="1" dirty="0"/>
              <a:t>Near Miss Reporting is an avenue for all employees to report a potential incident</a:t>
            </a:r>
          </a:p>
          <a:p>
            <a:pPr marL="0" indent="0">
              <a:buNone/>
            </a:pPr>
            <a:endParaRPr lang="en-US" b="1" dirty="0"/>
          </a:p>
          <a:p>
            <a:pPr marL="0" indent="0">
              <a:buNone/>
            </a:pPr>
            <a:r>
              <a:rPr lang="en-US" b="1" dirty="0"/>
              <a:t>Read and understand our practices on what is expected to be reported.  By reporting we build a culture for continuous improvement.</a:t>
            </a:r>
          </a:p>
        </p:txBody>
      </p:sp>
      <p:sp>
        <p:nvSpPr>
          <p:cNvPr id="5" name="Slide Number Placeholder 4">
            <a:extLst>
              <a:ext uri="{FF2B5EF4-FFF2-40B4-BE49-F238E27FC236}">
                <a16:creationId xmlns:a16="http://schemas.microsoft.com/office/drawing/2014/main" id="{BA8F951B-99D0-1D14-0D4C-308B333AAD1B}"/>
              </a:ext>
            </a:extLst>
          </p:cNvPr>
          <p:cNvSpPr>
            <a:spLocks noGrp="1"/>
          </p:cNvSpPr>
          <p:nvPr>
            <p:ph type="sldNum" sz="quarter" idx="12"/>
          </p:nvPr>
        </p:nvSpPr>
        <p:spPr/>
        <p:txBody>
          <a:bodyPr/>
          <a:lstStyle/>
          <a:p>
            <a:pPr defTabSz="685800">
              <a:defRPr/>
            </a:pPr>
            <a:fld id="{A9827C0B-57E8-470C-889C-315E741D0591}" type="slidenum">
              <a:rPr lang="en-US" sz="825">
                <a:solidFill>
                  <a:srgbClr val="FFFFFF"/>
                </a:solidFill>
                <a:latin typeface="Arial"/>
              </a:rPr>
              <a:pPr defTabSz="685800">
                <a:defRPr/>
              </a:pPr>
              <a:t>12</a:t>
            </a:fld>
            <a:endParaRPr lang="en-US" sz="825" dirty="0">
              <a:solidFill>
                <a:srgbClr val="FFFFFF"/>
              </a:solidFill>
              <a:latin typeface="Arial"/>
            </a:endParaRPr>
          </a:p>
        </p:txBody>
      </p:sp>
      <p:sp>
        <p:nvSpPr>
          <p:cNvPr id="6" name="Title 5">
            <a:extLst>
              <a:ext uri="{FF2B5EF4-FFF2-40B4-BE49-F238E27FC236}">
                <a16:creationId xmlns:a16="http://schemas.microsoft.com/office/drawing/2014/main" id="{A01F3FD0-7D0F-2E1A-5E12-D8A42F3783AA}"/>
              </a:ext>
            </a:extLst>
          </p:cNvPr>
          <p:cNvSpPr>
            <a:spLocks noGrp="1"/>
          </p:cNvSpPr>
          <p:nvPr>
            <p:ph type="title"/>
          </p:nvPr>
        </p:nvSpPr>
        <p:spPr>
          <a:xfrm>
            <a:off x="457200" y="27432"/>
            <a:ext cx="7495314" cy="857250"/>
          </a:xfrm>
        </p:spPr>
        <p:txBody>
          <a:bodyPr/>
          <a:lstStyle/>
          <a:p>
            <a:r>
              <a:rPr lang="en-US" dirty="0"/>
              <a:t>Do You Know? Near Misses/Incidents Are the Same</a:t>
            </a:r>
          </a:p>
        </p:txBody>
      </p:sp>
    </p:spTree>
    <p:custDataLst>
      <p:tags r:id="rId1"/>
    </p:custDataLst>
    <p:extLst>
      <p:ext uri="{BB962C8B-B14F-4D97-AF65-F5344CB8AC3E}">
        <p14:creationId xmlns:p14="http://schemas.microsoft.com/office/powerpoint/2010/main" val="2230042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59E3C811-12A3-52C5-8A81-1E8037936C1D}"/>
              </a:ext>
            </a:extLst>
          </p:cNvPr>
          <p:cNvSpPr txBox="1">
            <a:spLocks/>
          </p:cNvSpPr>
          <p:nvPr/>
        </p:nvSpPr>
        <p:spPr>
          <a:xfrm>
            <a:off x="1376662" y="195201"/>
            <a:ext cx="5989535" cy="436418"/>
          </a:xfrm>
          <a:prstGeom prst="rect">
            <a:avLst/>
          </a:prstGeom>
        </p:spPr>
        <p:txBody>
          <a:bodyPr vert="horz" lIns="68580" tIns="34290" rIns="68580" bIns="34290" rtlCol="0" anchor="ctr">
            <a:noAutofit/>
          </a:bodyPr>
          <a:lstStyle>
            <a:lvl1pPr algn="l" defTabSz="914378" rtl="0" eaLnBrk="1" latinLnBrk="0" hangingPunct="1">
              <a:spcBef>
                <a:spcPct val="0"/>
              </a:spcBef>
              <a:buNone/>
              <a:defRPr sz="2400" b="1" kern="1200">
                <a:solidFill>
                  <a:schemeClr val="bg1"/>
                </a:solidFill>
                <a:latin typeface="+mj-lt"/>
                <a:ea typeface="+mj-ea"/>
                <a:cs typeface="+mj-cs"/>
              </a:defRPr>
            </a:lvl1pPr>
          </a:lstStyle>
          <a:p>
            <a:pPr algn="ctr"/>
            <a:r>
              <a:rPr lang="en-US" sz="3000" dirty="0"/>
              <a:t>Bring It Up!!!</a:t>
            </a:r>
            <a:endParaRPr lang="en-US" sz="1800" dirty="0"/>
          </a:p>
        </p:txBody>
      </p:sp>
      <p:sp>
        <p:nvSpPr>
          <p:cNvPr id="2" name="Title 4">
            <a:extLst>
              <a:ext uri="{FF2B5EF4-FFF2-40B4-BE49-F238E27FC236}">
                <a16:creationId xmlns:a16="http://schemas.microsoft.com/office/drawing/2014/main" id="{AE86BD05-89D3-F18A-C2EB-0DD9A596B61A}"/>
              </a:ext>
            </a:extLst>
          </p:cNvPr>
          <p:cNvSpPr txBox="1">
            <a:spLocks/>
          </p:cNvSpPr>
          <p:nvPr/>
        </p:nvSpPr>
        <p:spPr>
          <a:xfrm>
            <a:off x="1513276" y="1283149"/>
            <a:ext cx="5989535" cy="2588081"/>
          </a:xfrm>
          <a:prstGeom prst="rect">
            <a:avLst/>
          </a:prstGeom>
        </p:spPr>
        <p:txBody>
          <a:bodyPr vert="horz" lIns="68580" tIns="34290" rIns="68580" bIns="34290" rtlCol="0" anchor="ctr">
            <a:noAutofit/>
          </a:bodyPr>
          <a:lstStyle>
            <a:lvl1pPr algn="l" defTabSz="914378" rtl="0" eaLnBrk="1" latinLnBrk="0" hangingPunct="1">
              <a:spcBef>
                <a:spcPct val="0"/>
              </a:spcBef>
              <a:buNone/>
              <a:defRPr sz="2400" b="1" kern="1200">
                <a:solidFill>
                  <a:schemeClr val="bg1"/>
                </a:solidFill>
                <a:latin typeface="+mj-lt"/>
                <a:ea typeface="+mj-ea"/>
                <a:cs typeface="+mj-cs"/>
              </a:defRPr>
            </a:lvl1pPr>
          </a:lstStyle>
          <a:p>
            <a:pPr algn="ctr"/>
            <a:r>
              <a:rPr lang="en-US" sz="2700" i="1">
                <a:solidFill>
                  <a:schemeClr val="tx2">
                    <a:lumMod val="76000"/>
                  </a:schemeClr>
                </a:solidFill>
              </a:rPr>
              <a:t>If there are Safety questions or concerns you wish to discuss, please bring them up!</a:t>
            </a:r>
            <a:endParaRPr lang="en-US" sz="2700" i="1">
              <a:solidFill>
                <a:schemeClr val="tx2">
                  <a:lumMod val="76000"/>
                </a:schemeClr>
              </a:solidFill>
              <a:cs typeface="Arial"/>
            </a:endParaRPr>
          </a:p>
        </p:txBody>
      </p:sp>
      <p:sp>
        <p:nvSpPr>
          <p:cNvPr id="3" name="Slide Number Placeholder 2">
            <a:extLst>
              <a:ext uri="{FF2B5EF4-FFF2-40B4-BE49-F238E27FC236}">
                <a16:creationId xmlns:a16="http://schemas.microsoft.com/office/drawing/2014/main" id="{2D7BF627-05B1-16C5-F850-B4A0C0EF483A}"/>
              </a:ext>
            </a:extLst>
          </p:cNvPr>
          <p:cNvSpPr>
            <a:spLocks noGrp="1"/>
          </p:cNvSpPr>
          <p:nvPr>
            <p:ph type="sldNum" sz="quarter" idx="12"/>
          </p:nvPr>
        </p:nvSpPr>
        <p:spPr/>
        <p:txBody>
          <a:bodyPr/>
          <a:lstStyle/>
          <a:p>
            <a:fld id="{A9827C0B-57E8-470C-889C-315E741D0591}" type="slidenum">
              <a:rPr lang="en-US" smtClean="0"/>
              <a:pPr/>
              <a:t>13</a:t>
            </a:fld>
            <a:endParaRPr lang="en-US" dirty="0"/>
          </a:p>
        </p:txBody>
      </p:sp>
    </p:spTree>
    <p:custDataLst>
      <p:tags r:id="rId1"/>
    </p:custDataLst>
    <p:extLst>
      <p:ext uri="{BB962C8B-B14F-4D97-AF65-F5344CB8AC3E}">
        <p14:creationId xmlns:p14="http://schemas.microsoft.com/office/powerpoint/2010/main" val="414527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29993258-CFB8-4A91-8570-7FF5BCEB35B5}"/>
              </a:ext>
            </a:extLst>
          </p:cNvPr>
          <p:cNvSpPr>
            <a:spLocks noGrp="1"/>
          </p:cNvSpPr>
          <p:nvPr>
            <p:ph type="title"/>
          </p:nvPr>
        </p:nvSpPr>
        <p:spPr>
          <a:xfrm>
            <a:off x="453813" y="0"/>
            <a:ext cx="6653572" cy="854528"/>
          </a:xfrm>
        </p:spPr>
        <p:txBody>
          <a:bodyPr anchor="ctr">
            <a:normAutofit/>
          </a:bodyPr>
          <a:lstStyle/>
          <a:p>
            <a:r>
              <a:rPr lang="en-US" dirty="0"/>
              <a:t>ESS Safety Metrics</a:t>
            </a:r>
          </a:p>
        </p:txBody>
      </p:sp>
      <p:sp>
        <p:nvSpPr>
          <p:cNvPr id="2" name="TextBox 1">
            <a:extLst>
              <a:ext uri="{FF2B5EF4-FFF2-40B4-BE49-F238E27FC236}">
                <a16:creationId xmlns:a16="http://schemas.microsoft.com/office/drawing/2014/main" id="{1226F07C-96E0-91E2-6209-A7C90BFC5E91}"/>
              </a:ext>
            </a:extLst>
          </p:cNvPr>
          <p:cNvSpPr txBox="1"/>
          <p:nvPr/>
        </p:nvSpPr>
        <p:spPr>
          <a:xfrm>
            <a:off x="4069427" y="2450981"/>
            <a:ext cx="3928447" cy="1384995"/>
          </a:xfrm>
          <a:prstGeom prst="rect">
            <a:avLst/>
          </a:prstGeom>
          <a:noFill/>
        </p:spPr>
        <p:txBody>
          <a:bodyPr wrap="square" lIns="68580" tIns="34290" rIns="68580" bIns="34290" rtlCol="0" anchor="t">
            <a:spAutoFit/>
          </a:bodyPr>
          <a:lstStyle/>
          <a:p>
            <a:pPr>
              <a:buFont typeface="Arial"/>
              <a:buChar char="•"/>
            </a:pPr>
            <a:r>
              <a:rPr lang="en-US" sz="1200" b="1" dirty="0">
                <a:cs typeface="Arial"/>
              </a:rPr>
              <a:t>AFPM 1a: </a:t>
            </a:r>
            <a:r>
              <a:rPr lang="en-US" sz="1200" b="1" u="sng" dirty="0">
                <a:cs typeface="Arial"/>
              </a:rPr>
              <a:t>Actual Incident</a:t>
            </a:r>
            <a:r>
              <a:rPr lang="en-US" sz="1200" dirty="0">
                <a:cs typeface="Arial"/>
              </a:rPr>
              <a:t> - serious injury that caused a fatality, hospitalization, or other life-altering event.</a:t>
            </a:r>
            <a:endParaRPr lang="en-US" sz="1050" dirty="0">
              <a:cs typeface="Arial"/>
            </a:endParaRPr>
          </a:p>
          <a:p>
            <a:pPr>
              <a:buFont typeface="Arial"/>
              <a:buChar char="•"/>
            </a:pPr>
            <a:r>
              <a:rPr lang="en-US" sz="1200" b="1" dirty="0">
                <a:cs typeface="Arial"/>
              </a:rPr>
              <a:t>AFPM 1p: </a:t>
            </a:r>
            <a:r>
              <a:rPr lang="en-US" sz="1200" b="1" u="sng" dirty="0">
                <a:cs typeface="Arial"/>
              </a:rPr>
              <a:t>Potential Incident</a:t>
            </a:r>
            <a:r>
              <a:rPr lang="en-US" sz="1200" b="1" dirty="0">
                <a:cs typeface="Arial"/>
              </a:rPr>
              <a:t> - </a:t>
            </a:r>
            <a:r>
              <a:rPr lang="en-US" sz="1200" dirty="0">
                <a:cs typeface="Arial"/>
              </a:rPr>
              <a:t>an incident with the potential for fatality, hospitalization, or other life-altering event, including near misses.</a:t>
            </a:r>
            <a:endParaRPr lang="en-US" sz="1350" dirty="0"/>
          </a:p>
          <a:p>
            <a:pPr>
              <a:buFont typeface="Arial"/>
              <a:buChar char="•"/>
            </a:pPr>
            <a:r>
              <a:rPr lang="en-US" sz="1200" b="1" u="sng" dirty="0">
                <a:cs typeface="Arial"/>
              </a:rPr>
              <a:t>Anacortes </a:t>
            </a:r>
            <a:endParaRPr lang="en-US" sz="1350" dirty="0"/>
          </a:p>
          <a:p>
            <a:pPr>
              <a:buFont typeface="Arial"/>
              <a:buChar char="•"/>
            </a:pPr>
            <a:endParaRPr lang="en-US" sz="1350" dirty="0">
              <a:cs typeface="Arial"/>
            </a:endParaRPr>
          </a:p>
        </p:txBody>
      </p:sp>
      <p:sp>
        <p:nvSpPr>
          <p:cNvPr id="3" name="TextBox 2">
            <a:extLst>
              <a:ext uri="{FF2B5EF4-FFF2-40B4-BE49-F238E27FC236}">
                <a16:creationId xmlns:a16="http://schemas.microsoft.com/office/drawing/2014/main" id="{DA3E8C3D-3682-A4B9-2755-7E17B52BF05F}"/>
              </a:ext>
            </a:extLst>
          </p:cNvPr>
          <p:cNvSpPr txBox="1"/>
          <p:nvPr/>
        </p:nvSpPr>
        <p:spPr>
          <a:xfrm>
            <a:off x="1257646" y="3732110"/>
            <a:ext cx="2810593" cy="1084912"/>
          </a:xfrm>
          <a:prstGeom prst="rect">
            <a:avLst/>
          </a:prstGeom>
          <a:noFill/>
        </p:spPr>
        <p:txBody>
          <a:bodyPr wrap="square" lIns="68580" tIns="34290" rIns="68580" bIns="34290" rtlCol="0" anchor="t">
            <a:spAutoFit/>
          </a:bodyPr>
          <a:lstStyle/>
          <a:p>
            <a:pPr>
              <a:buFont typeface="Arial"/>
              <a:buChar char="•"/>
            </a:pPr>
            <a:r>
              <a:rPr lang="en-US" sz="1350" b="1">
                <a:cs typeface="Arial"/>
              </a:rPr>
              <a:t>PSE</a:t>
            </a:r>
            <a:r>
              <a:rPr lang="en-US" sz="1350">
                <a:cs typeface="Arial"/>
              </a:rPr>
              <a:t>: Process Safety Event, refer to R-12-007</a:t>
            </a:r>
            <a:endParaRPr lang="en-US" sz="1200">
              <a:cs typeface="Arial"/>
            </a:endParaRPr>
          </a:p>
          <a:p>
            <a:pPr>
              <a:buFont typeface="Arial"/>
              <a:buChar char="•"/>
            </a:pPr>
            <a:r>
              <a:rPr lang="en-US" sz="1350" b="1">
                <a:cs typeface="Arial"/>
              </a:rPr>
              <a:t>DEI: </a:t>
            </a:r>
            <a:r>
              <a:rPr lang="en-US" sz="1350">
                <a:cs typeface="Arial"/>
              </a:rPr>
              <a:t>Designated Environmental Incident, refer to R-13-027</a:t>
            </a:r>
            <a:endParaRPr lang="en-US" sz="1350"/>
          </a:p>
          <a:p>
            <a:endParaRPr lang="en-US" sz="1200">
              <a:cs typeface="Arial"/>
            </a:endParaRPr>
          </a:p>
        </p:txBody>
      </p:sp>
      <p:sp>
        <p:nvSpPr>
          <p:cNvPr id="4" name="TextBox 3">
            <a:extLst>
              <a:ext uri="{FF2B5EF4-FFF2-40B4-BE49-F238E27FC236}">
                <a16:creationId xmlns:a16="http://schemas.microsoft.com/office/drawing/2014/main" id="{FAAA4D1E-F845-9CC4-BEC7-3249E45715A5}"/>
              </a:ext>
            </a:extLst>
          </p:cNvPr>
          <p:cNvSpPr txBox="1"/>
          <p:nvPr/>
        </p:nvSpPr>
        <p:spPr>
          <a:xfrm>
            <a:off x="1260422" y="2256884"/>
            <a:ext cx="2815290" cy="646331"/>
          </a:xfrm>
          <a:prstGeom prst="rect">
            <a:avLst/>
          </a:prstGeom>
          <a:noFill/>
        </p:spPr>
        <p:txBody>
          <a:bodyPr wrap="square" lIns="68580" tIns="34290" rIns="68580" bIns="34290" rtlCol="0" anchor="t">
            <a:spAutoFit/>
          </a:bodyPr>
          <a:lstStyle/>
          <a:p>
            <a:pPr>
              <a:buFont typeface="Arial"/>
              <a:buChar char="•"/>
            </a:pPr>
            <a:r>
              <a:rPr lang="en-US" sz="1350" b="1">
                <a:cs typeface="Arial"/>
              </a:rPr>
              <a:t>ORIR</a:t>
            </a:r>
            <a:r>
              <a:rPr lang="en-US" sz="1350">
                <a:cs typeface="Arial"/>
              </a:rPr>
              <a:t>: OSHA Recordable Injury</a:t>
            </a:r>
          </a:p>
          <a:p>
            <a:pPr>
              <a:buFont typeface="Arial"/>
              <a:buChar char="•"/>
            </a:pPr>
            <a:r>
              <a:rPr lang="en-US" sz="1200" b="1" u="sng">
                <a:cs typeface="Arial"/>
              </a:rPr>
              <a:t>Anacortes</a:t>
            </a:r>
            <a:endParaRPr lang="en-US" sz="1350"/>
          </a:p>
          <a:p>
            <a:r>
              <a:rPr lang="en-US" sz="1200" b="1" dirty="0">
                <a:cs typeface="Arial"/>
              </a:rPr>
              <a:t>1 -</a:t>
            </a:r>
            <a:r>
              <a:rPr lang="en-US" sz="1200" b="1" dirty="0">
                <a:ea typeface="+mn-lt"/>
                <a:cs typeface="+mn-lt"/>
              </a:rPr>
              <a:t> </a:t>
            </a:r>
            <a:r>
              <a:rPr lang="en-US" sz="1200">
                <a:ea typeface="+mn-lt"/>
                <a:cs typeface="+mn-lt"/>
              </a:rPr>
              <a:t>Chipped Tooth</a:t>
            </a:r>
            <a:endParaRPr lang="en-US" sz="1200">
              <a:cs typeface="Arial"/>
            </a:endParaRPr>
          </a:p>
        </p:txBody>
      </p:sp>
      <p:cxnSp>
        <p:nvCxnSpPr>
          <p:cNvPr id="5" name="Straight Arrow Connector 4">
            <a:extLst>
              <a:ext uri="{FF2B5EF4-FFF2-40B4-BE49-F238E27FC236}">
                <a16:creationId xmlns:a16="http://schemas.microsoft.com/office/drawing/2014/main" id="{A42B5665-47D3-4E23-12FF-72A2B07C4BE4}"/>
              </a:ext>
            </a:extLst>
          </p:cNvPr>
          <p:cNvCxnSpPr/>
          <p:nvPr/>
        </p:nvCxnSpPr>
        <p:spPr>
          <a:xfrm>
            <a:off x="4027932" y="2573205"/>
            <a:ext cx="8659" cy="2017568"/>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9A90CC1E-A91F-165F-8320-377EA21A062A}"/>
              </a:ext>
            </a:extLst>
          </p:cNvPr>
          <p:cNvCxnSpPr/>
          <p:nvPr/>
        </p:nvCxnSpPr>
        <p:spPr>
          <a:xfrm>
            <a:off x="1259919" y="3726682"/>
            <a:ext cx="2554432" cy="8659"/>
          </a:xfrm>
          <a:prstGeom prst="straightConnector1">
            <a:avLst/>
          </a:prstGeom>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872BF23C-F8C7-5CAC-35E6-B5031B71A1F0}"/>
              </a:ext>
            </a:extLst>
          </p:cNvPr>
          <p:cNvPicPr>
            <a:picLocks noChangeAspect="1"/>
          </p:cNvPicPr>
          <p:nvPr/>
        </p:nvPicPr>
        <p:blipFill>
          <a:blip r:embed="rId4"/>
          <a:stretch>
            <a:fillRect/>
          </a:stretch>
        </p:blipFill>
        <p:spPr>
          <a:xfrm>
            <a:off x="1643233" y="1102179"/>
            <a:ext cx="5862977" cy="854528"/>
          </a:xfrm>
          <a:prstGeom prst="rect">
            <a:avLst/>
          </a:prstGeom>
        </p:spPr>
      </p:pic>
      <p:sp>
        <p:nvSpPr>
          <p:cNvPr id="8" name="Slide Number Placeholder 7">
            <a:extLst>
              <a:ext uri="{FF2B5EF4-FFF2-40B4-BE49-F238E27FC236}">
                <a16:creationId xmlns:a16="http://schemas.microsoft.com/office/drawing/2014/main" id="{DEE8BF36-499C-D91F-F5FD-096EF6ABF30E}"/>
              </a:ext>
            </a:extLst>
          </p:cNvPr>
          <p:cNvSpPr>
            <a:spLocks noGrp="1"/>
          </p:cNvSpPr>
          <p:nvPr>
            <p:ph type="sldNum" sz="quarter" idx="12"/>
          </p:nvPr>
        </p:nvSpPr>
        <p:spPr/>
        <p:txBody>
          <a:bodyPr/>
          <a:lstStyle/>
          <a:p>
            <a:fld id="{A9827C0B-57E8-470C-889C-315E741D0591}" type="slidenum">
              <a:rPr lang="en-US" smtClean="0"/>
              <a:t>2</a:t>
            </a:fld>
            <a:endParaRPr lang="en-US" dirty="0"/>
          </a:p>
        </p:txBody>
      </p:sp>
    </p:spTree>
    <p:custDataLst>
      <p:tags r:id="rId1"/>
    </p:custDataLst>
    <p:extLst>
      <p:ext uri="{BB962C8B-B14F-4D97-AF65-F5344CB8AC3E}">
        <p14:creationId xmlns:p14="http://schemas.microsoft.com/office/powerpoint/2010/main" val="1596142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E7FAA-9CD8-676E-DF35-B6C5BEBA3AF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2EE2C3-76DE-0D78-8B07-75BD16D2FD08}"/>
              </a:ext>
            </a:extLst>
          </p:cNvPr>
          <p:cNvPicPr>
            <a:picLocks noChangeAspect="1"/>
          </p:cNvPicPr>
          <p:nvPr/>
        </p:nvPicPr>
        <p:blipFill>
          <a:blip r:embed="rId4"/>
          <a:stretch>
            <a:fillRect/>
          </a:stretch>
        </p:blipFill>
        <p:spPr>
          <a:xfrm>
            <a:off x="1271588" y="975673"/>
            <a:ext cx="2840856" cy="3787808"/>
          </a:xfrm>
          <a:prstGeom prst="rect">
            <a:avLst/>
          </a:prstGeom>
        </p:spPr>
      </p:pic>
      <p:sp>
        <p:nvSpPr>
          <p:cNvPr id="5" name="TextBox 4">
            <a:extLst>
              <a:ext uri="{FF2B5EF4-FFF2-40B4-BE49-F238E27FC236}">
                <a16:creationId xmlns:a16="http://schemas.microsoft.com/office/drawing/2014/main" id="{DAF8AEFF-7786-89D3-4DEE-CDFD087B7D41}"/>
              </a:ext>
            </a:extLst>
          </p:cNvPr>
          <p:cNvSpPr txBox="1"/>
          <p:nvPr/>
        </p:nvSpPr>
        <p:spPr>
          <a:xfrm>
            <a:off x="4245476" y="1024910"/>
            <a:ext cx="4196561" cy="2977738"/>
          </a:xfrm>
          <a:prstGeom prst="rect">
            <a:avLst/>
          </a:prstGeom>
          <a:noFill/>
        </p:spPr>
        <p:txBody>
          <a:bodyPr wrap="square" lIns="68580" tIns="34290" rIns="68580" bIns="34290" rtlCol="0" anchor="t">
            <a:spAutoFit/>
          </a:bodyPr>
          <a:lstStyle/>
          <a:p>
            <a:r>
              <a:rPr lang="en-US" sz="1350" dirty="0"/>
              <a:t>Our site changed the document required for confined space entry during the 2025 TAR, however we continue to see the old format in circulation.</a:t>
            </a:r>
          </a:p>
          <a:p>
            <a:endParaRPr lang="en-US" sz="1350" dirty="0"/>
          </a:p>
          <a:p>
            <a:r>
              <a:rPr lang="en-US" sz="1350" dirty="0"/>
              <a:t>Before work in a confined space can begin, a </a:t>
            </a:r>
            <a:r>
              <a:rPr lang="en-US" sz="1350" b="1" dirty="0"/>
              <a:t>Confined Space Reference Sheet</a:t>
            </a:r>
            <a:r>
              <a:rPr lang="en-US" sz="1350" dirty="0"/>
              <a:t> must be provided in accordance with R-11-17.</a:t>
            </a:r>
          </a:p>
          <a:p>
            <a:endParaRPr lang="en-US" sz="1350" dirty="0"/>
          </a:p>
          <a:p>
            <a:r>
              <a:rPr lang="en-US" sz="1350" dirty="0"/>
              <a:t>This document contains vital information for a space to permit work.</a:t>
            </a:r>
          </a:p>
          <a:p>
            <a:endParaRPr lang="en-US" sz="1350" dirty="0"/>
          </a:p>
          <a:p>
            <a:r>
              <a:rPr lang="en-US" sz="1350" dirty="0"/>
              <a:t>A Rescue Plan is one part of the Reference Sheet but alone does not have sufficient information about a space to permit work.</a:t>
            </a:r>
          </a:p>
        </p:txBody>
      </p:sp>
      <p:pic>
        <p:nvPicPr>
          <p:cNvPr id="3" name="Picture 2">
            <a:extLst>
              <a:ext uri="{FF2B5EF4-FFF2-40B4-BE49-F238E27FC236}">
                <a16:creationId xmlns:a16="http://schemas.microsoft.com/office/drawing/2014/main" id="{14F9039D-259A-712C-D9B4-F25DD6FC893C}"/>
              </a:ext>
            </a:extLst>
          </p:cNvPr>
          <p:cNvPicPr>
            <a:picLocks noChangeAspect="1"/>
          </p:cNvPicPr>
          <p:nvPr/>
        </p:nvPicPr>
        <p:blipFill>
          <a:blip r:embed="rId5"/>
          <a:stretch>
            <a:fillRect/>
          </a:stretch>
        </p:blipFill>
        <p:spPr>
          <a:xfrm>
            <a:off x="1404620" y="1265380"/>
            <a:ext cx="845274" cy="1294325"/>
          </a:xfrm>
          <a:prstGeom prst="rect">
            <a:avLst/>
          </a:prstGeom>
        </p:spPr>
      </p:pic>
      <p:pic>
        <p:nvPicPr>
          <p:cNvPr id="7" name="Picture 6">
            <a:extLst>
              <a:ext uri="{FF2B5EF4-FFF2-40B4-BE49-F238E27FC236}">
                <a16:creationId xmlns:a16="http://schemas.microsoft.com/office/drawing/2014/main" id="{9573FA8D-0923-F86A-70D8-EBD45717E23B}"/>
              </a:ext>
            </a:extLst>
          </p:cNvPr>
          <p:cNvPicPr>
            <a:picLocks noChangeAspect="1"/>
          </p:cNvPicPr>
          <p:nvPr/>
        </p:nvPicPr>
        <p:blipFill>
          <a:blip r:embed="rId6"/>
          <a:srcRect b="23032"/>
          <a:stretch>
            <a:fillRect/>
          </a:stretch>
        </p:blipFill>
        <p:spPr>
          <a:xfrm>
            <a:off x="2960442" y="3356494"/>
            <a:ext cx="1085367" cy="1293230"/>
          </a:xfrm>
          <a:prstGeom prst="rect">
            <a:avLst/>
          </a:prstGeom>
        </p:spPr>
      </p:pic>
      <p:sp>
        <p:nvSpPr>
          <p:cNvPr id="10" name="Arrow: Bent 9">
            <a:extLst>
              <a:ext uri="{FF2B5EF4-FFF2-40B4-BE49-F238E27FC236}">
                <a16:creationId xmlns:a16="http://schemas.microsoft.com/office/drawing/2014/main" id="{A14B9C89-0861-6D14-2401-01705032D94F}"/>
              </a:ext>
            </a:extLst>
          </p:cNvPr>
          <p:cNvSpPr/>
          <p:nvPr/>
        </p:nvSpPr>
        <p:spPr>
          <a:xfrm rot="10800000">
            <a:off x="4153734" y="4002648"/>
            <a:ext cx="877824" cy="593226"/>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2" name="Title 4">
            <a:extLst>
              <a:ext uri="{FF2B5EF4-FFF2-40B4-BE49-F238E27FC236}">
                <a16:creationId xmlns:a16="http://schemas.microsoft.com/office/drawing/2014/main" id="{26A8977B-131B-44A0-9F37-6D543A3B0345}"/>
              </a:ext>
            </a:extLst>
          </p:cNvPr>
          <p:cNvSpPr>
            <a:spLocks noGrp="1"/>
          </p:cNvSpPr>
          <p:nvPr>
            <p:ph type="title"/>
          </p:nvPr>
        </p:nvSpPr>
        <p:spPr>
          <a:xfrm>
            <a:off x="480908" y="0"/>
            <a:ext cx="6653572" cy="854528"/>
          </a:xfrm>
        </p:spPr>
        <p:txBody>
          <a:bodyPr anchor="ctr">
            <a:normAutofit/>
          </a:bodyPr>
          <a:lstStyle/>
          <a:p>
            <a:r>
              <a:rPr lang="en-US" dirty="0"/>
              <a:t>Start Safe and Stay Safe:  </a:t>
            </a:r>
            <a:br>
              <a:rPr lang="en-US" dirty="0"/>
            </a:br>
            <a:r>
              <a:rPr lang="en-US" dirty="0"/>
              <a:t>Confined Space Reference Sheet</a:t>
            </a:r>
          </a:p>
        </p:txBody>
      </p:sp>
      <p:sp>
        <p:nvSpPr>
          <p:cNvPr id="11" name="Slide Number Placeholder 10">
            <a:extLst>
              <a:ext uri="{FF2B5EF4-FFF2-40B4-BE49-F238E27FC236}">
                <a16:creationId xmlns:a16="http://schemas.microsoft.com/office/drawing/2014/main" id="{32B5A3F7-C53A-8558-7530-6EEE3451B797}"/>
              </a:ext>
            </a:extLst>
          </p:cNvPr>
          <p:cNvSpPr>
            <a:spLocks noGrp="1"/>
          </p:cNvSpPr>
          <p:nvPr>
            <p:ph type="sldNum" sz="quarter" idx="12"/>
          </p:nvPr>
        </p:nvSpPr>
        <p:spPr/>
        <p:txBody>
          <a:bodyPr/>
          <a:lstStyle/>
          <a:p>
            <a:fld id="{A9827C0B-57E8-470C-889C-315E741D0591}" type="slidenum">
              <a:rPr lang="en-US" smtClean="0"/>
              <a:pPr/>
              <a:t>3</a:t>
            </a:fld>
            <a:endParaRPr lang="en-US" dirty="0"/>
          </a:p>
        </p:txBody>
      </p:sp>
    </p:spTree>
    <p:custDataLst>
      <p:tags r:id="rId1"/>
    </p:custDataLst>
    <p:extLst>
      <p:ext uri="{BB962C8B-B14F-4D97-AF65-F5344CB8AC3E}">
        <p14:creationId xmlns:p14="http://schemas.microsoft.com/office/powerpoint/2010/main" val="1222248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86EB-5367-4E6E-8569-A3321408C9D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93B4FB-68EF-A2FF-87DE-45B02465274A}"/>
              </a:ext>
            </a:extLst>
          </p:cNvPr>
          <p:cNvSpPr txBox="1"/>
          <p:nvPr/>
        </p:nvSpPr>
        <p:spPr>
          <a:xfrm>
            <a:off x="2286000" y="2433250"/>
            <a:ext cx="4572000" cy="300082"/>
          </a:xfrm>
          <a:prstGeom prst="rect">
            <a:avLst/>
          </a:prstGeom>
          <a:noFill/>
        </p:spPr>
        <p:txBody>
          <a:bodyPr wrap="square">
            <a:spAutoFit/>
          </a:bodyPr>
          <a:lstStyle/>
          <a:p>
            <a:endParaRPr lang="en-US" sz="1350"/>
          </a:p>
        </p:txBody>
      </p:sp>
      <p:pic>
        <p:nvPicPr>
          <p:cNvPr id="4" name="Picture 3">
            <a:extLst>
              <a:ext uri="{FF2B5EF4-FFF2-40B4-BE49-F238E27FC236}">
                <a16:creationId xmlns:a16="http://schemas.microsoft.com/office/drawing/2014/main" id="{E17FC2C4-283B-2C0B-0884-47C50DDEE208}"/>
              </a:ext>
            </a:extLst>
          </p:cNvPr>
          <p:cNvPicPr>
            <a:picLocks noChangeAspect="1"/>
          </p:cNvPicPr>
          <p:nvPr/>
        </p:nvPicPr>
        <p:blipFill>
          <a:blip r:embed="rId4"/>
          <a:stretch>
            <a:fillRect/>
          </a:stretch>
        </p:blipFill>
        <p:spPr>
          <a:xfrm>
            <a:off x="5403767" y="940323"/>
            <a:ext cx="2413173" cy="3782081"/>
          </a:xfrm>
          <a:prstGeom prst="rect">
            <a:avLst/>
          </a:prstGeom>
        </p:spPr>
      </p:pic>
      <p:sp>
        <p:nvSpPr>
          <p:cNvPr id="6" name="Rectangle 5">
            <a:extLst>
              <a:ext uri="{FF2B5EF4-FFF2-40B4-BE49-F238E27FC236}">
                <a16:creationId xmlns:a16="http://schemas.microsoft.com/office/drawing/2014/main" id="{C49FE776-05F1-85E0-F489-51406E692D6F}"/>
              </a:ext>
            </a:extLst>
          </p:cNvPr>
          <p:cNvSpPr/>
          <p:nvPr/>
        </p:nvSpPr>
        <p:spPr>
          <a:xfrm>
            <a:off x="5403767" y="940323"/>
            <a:ext cx="2427313" cy="3782081"/>
          </a:xfrm>
          <a:prstGeom prst="rect">
            <a:avLst/>
          </a:prstGeom>
          <a:no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Box 6">
            <a:extLst>
              <a:ext uri="{FF2B5EF4-FFF2-40B4-BE49-F238E27FC236}">
                <a16:creationId xmlns:a16="http://schemas.microsoft.com/office/drawing/2014/main" id="{3626DB89-0FC3-7AE1-4E45-F77641AB57D1}"/>
              </a:ext>
            </a:extLst>
          </p:cNvPr>
          <p:cNvSpPr txBox="1"/>
          <p:nvPr/>
        </p:nvSpPr>
        <p:spPr>
          <a:xfrm>
            <a:off x="1249078" y="897902"/>
            <a:ext cx="3985007" cy="369332"/>
          </a:xfrm>
          <a:prstGeom prst="rect">
            <a:avLst/>
          </a:prstGeom>
          <a:noFill/>
        </p:spPr>
        <p:txBody>
          <a:bodyPr wrap="square" rtlCol="0">
            <a:spAutoFit/>
          </a:bodyPr>
          <a:lstStyle/>
          <a:p>
            <a:pPr algn="ctr"/>
            <a:r>
              <a:rPr lang="en-US" u="sng" dirty="0"/>
              <a:t>Elements of a CSRS:</a:t>
            </a:r>
          </a:p>
        </p:txBody>
      </p:sp>
      <p:sp>
        <p:nvSpPr>
          <p:cNvPr id="9" name="TextBox 8">
            <a:extLst>
              <a:ext uri="{FF2B5EF4-FFF2-40B4-BE49-F238E27FC236}">
                <a16:creationId xmlns:a16="http://schemas.microsoft.com/office/drawing/2014/main" id="{BC5D4BDB-3267-AC46-1FED-3DC619C393AE}"/>
              </a:ext>
            </a:extLst>
          </p:cNvPr>
          <p:cNvSpPr txBox="1"/>
          <p:nvPr/>
        </p:nvSpPr>
        <p:spPr>
          <a:xfrm>
            <a:off x="1135488" y="1209130"/>
            <a:ext cx="4365298" cy="253916"/>
          </a:xfrm>
          <a:prstGeom prst="rect">
            <a:avLst/>
          </a:prstGeom>
          <a:noFill/>
        </p:spPr>
        <p:txBody>
          <a:bodyPr wrap="none" rtlCol="0">
            <a:spAutoFit/>
          </a:bodyPr>
          <a:lstStyle/>
          <a:p>
            <a:r>
              <a:rPr lang="en-US" sz="1050" b="1"/>
              <a:t>Scope of work</a:t>
            </a:r>
            <a:r>
              <a:rPr lang="en-US" sz="1050"/>
              <a:t>: Outlines the expected work inside the confined space</a:t>
            </a:r>
          </a:p>
        </p:txBody>
      </p:sp>
      <p:cxnSp>
        <p:nvCxnSpPr>
          <p:cNvPr id="11" name="Straight Connector 10">
            <a:extLst>
              <a:ext uri="{FF2B5EF4-FFF2-40B4-BE49-F238E27FC236}">
                <a16:creationId xmlns:a16="http://schemas.microsoft.com/office/drawing/2014/main" id="{22A9E928-6F27-D35F-1C36-114F95DDEC0C}"/>
              </a:ext>
            </a:extLst>
          </p:cNvPr>
          <p:cNvCxnSpPr>
            <a:cxnSpLocks/>
          </p:cNvCxnSpPr>
          <p:nvPr/>
        </p:nvCxnSpPr>
        <p:spPr>
          <a:xfrm>
            <a:off x="5349711" y="1324546"/>
            <a:ext cx="16261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49339B-CB21-3095-FCA4-5052E8B5AE0F}"/>
              </a:ext>
            </a:extLst>
          </p:cNvPr>
          <p:cNvSpPr txBox="1"/>
          <p:nvPr/>
        </p:nvSpPr>
        <p:spPr>
          <a:xfrm>
            <a:off x="1129118" y="1439962"/>
            <a:ext cx="3659976" cy="253916"/>
          </a:xfrm>
          <a:prstGeom prst="rect">
            <a:avLst/>
          </a:prstGeom>
          <a:noFill/>
        </p:spPr>
        <p:txBody>
          <a:bodyPr wrap="none" rtlCol="0">
            <a:spAutoFit/>
          </a:bodyPr>
          <a:lstStyle/>
          <a:p>
            <a:r>
              <a:rPr lang="en-US" sz="1050" b="1"/>
              <a:t>Ventilation</a:t>
            </a:r>
            <a:r>
              <a:rPr lang="en-US" sz="1050"/>
              <a:t>: Ventilation requirements specific to the space</a:t>
            </a:r>
          </a:p>
        </p:txBody>
      </p:sp>
      <p:cxnSp>
        <p:nvCxnSpPr>
          <p:cNvPr id="14" name="Straight Connector 13">
            <a:extLst>
              <a:ext uri="{FF2B5EF4-FFF2-40B4-BE49-F238E27FC236}">
                <a16:creationId xmlns:a16="http://schemas.microsoft.com/office/drawing/2014/main" id="{84318EF4-58C4-AD0A-F60A-C8DD5402FAAE}"/>
              </a:ext>
            </a:extLst>
          </p:cNvPr>
          <p:cNvCxnSpPr>
            <a:cxnSpLocks/>
          </p:cNvCxnSpPr>
          <p:nvPr/>
        </p:nvCxnSpPr>
        <p:spPr>
          <a:xfrm>
            <a:off x="4644698" y="1551923"/>
            <a:ext cx="2530077"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3292F80-16D0-4E11-F9CE-C07669B6E36A}"/>
              </a:ext>
            </a:extLst>
          </p:cNvPr>
          <p:cNvSpPr txBox="1"/>
          <p:nvPr/>
        </p:nvSpPr>
        <p:spPr>
          <a:xfrm>
            <a:off x="1135489" y="1671083"/>
            <a:ext cx="3964547" cy="253916"/>
          </a:xfrm>
          <a:prstGeom prst="rect">
            <a:avLst/>
          </a:prstGeom>
          <a:noFill/>
        </p:spPr>
        <p:txBody>
          <a:bodyPr wrap="none" rtlCol="0">
            <a:spAutoFit/>
          </a:bodyPr>
          <a:lstStyle/>
          <a:p>
            <a:r>
              <a:rPr lang="en-US" sz="1050" b="1"/>
              <a:t>Vessel Stats: </a:t>
            </a:r>
            <a:r>
              <a:rPr lang="en-US" sz="1050"/>
              <a:t>Describes the interior workspace and entry ways</a:t>
            </a:r>
          </a:p>
        </p:txBody>
      </p:sp>
      <p:cxnSp>
        <p:nvCxnSpPr>
          <p:cNvPr id="22" name="Straight Connector 21">
            <a:extLst>
              <a:ext uri="{FF2B5EF4-FFF2-40B4-BE49-F238E27FC236}">
                <a16:creationId xmlns:a16="http://schemas.microsoft.com/office/drawing/2014/main" id="{E3D962B7-38AD-8A6B-EAB4-D963233F5630}"/>
              </a:ext>
            </a:extLst>
          </p:cNvPr>
          <p:cNvCxnSpPr>
            <a:cxnSpLocks/>
          </p:cNvCxnSpPr>
          <p:nvPr/>
        </p:nvCxnSpPr>
        <p:spPr>
          <a:xfrm>
            <a:off x="4973763" y="1786499"/>
            <a:ext cx="538562"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055894A-1A20-AEFA-F89B-BCB3AC4DE342}"/>
              </a:ext>
            </a:extLst>
          </p:cNvPr>
          <p:cNvSpPr txBox="1"/>
          <p:nvPr/>
        </p:nvSpPr>
        <p:spPr>
          <a:xfrm>
            <a:off x="1135488" y="1898170"/>
            <a:ext cx="4254139" cy="415498"/>
          </a:xfrm>
          <a:prstGeom prst="rect">
            <a:avLst/>
          </a:prstGeom>
          <a:noFill/>
        </p:spPr>
        <p:txBody>
          <a:bodyPr wrap="square" rtlCol="0">
            <a:spAutoFit/>
          </a:bodyPr>
          <a:lstStyle/>
          <a:p>
            <a:r>
              <a:rPr lang="en-US" sz="1050" b="1"/>
              <a:t>Last Chemical(s) Contained: </a:t>
            </a:r>
            <a:r>
              <a:rPr lang="en-US" sz="1050"/>
              <a:t>Identifies potential chemicals that 	 entrants may be exposed to</a:t>
            </a:r>
          </a:p>
        </p:txBody>
      </p:sp>
      <p:cxnSp>
        <p:nvCxnSpPr>
          <p:cNvPr id="25" name="Straight Connector 24">
            <a:extLst>
              <a:ext uri="{FF2B5EF4-FFF2-40B4-BE49-F238E27FC236}">
                <a16:creationId xmlns:a16="http://schemas.microsoft.com/office/drawing/2014/main" id="{5C9043AF-B893-DC00-B3AC-E8F765359105}"/>
              </a:ext>
            </a:extLst>
          </p:cNvPr>
          <p:cNvCxnSpPr>
            <a:cxnSpLocks/>
          </p:cNvCxnSpPr>
          <p:nvPr/>
        </p:nvCxnSpPr>
        <p:spPr>
          <a:xfrm>
            <a:off x="5064497" y="2056342"/>
            <a:ext cx="447828"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9F48D06-44E8-D95F-E108-9A3B118DB064}"/>
              </a:ext>
            </a:extLst>
          </p:cNvPr>
          <p:cNvSpPr txBox="1"/>
          <p:nvPr/>
        </p:nvSpPr>
        <p:spPr>
          <a:xfrm>
            <a:off x="1135489" y="2292290"/>
            <a:ext cx="4169731" cy="253916"/>
          </a:xfrm>
          <a:prstGeom prst="rect">
            <a:avLst/>
          </a:prstGeom>
          <a:noFill/>
        </p:spPr>
        <p:txBody>
          <a:bodyPr wrap="none" rtlCol="0">
            <a:spAutoFit/>
          </a:bodyPr>
          <a:lstStyle/>
          <a:p>
            <a:r>
              <a:rPr lang="en-US" sz="1050" b="1"/>
              <a:t>Potential Hazards: </a:t>
            </a:r>
            <a:r>
              <a:rPr lang="en-US" sz="1050"/>
              <a:t>Identifies hazards that entrants may encounter</a:t>
            </a:r>
          </a:p>
        </p:txBody>
      </p:sp>
      <p:cxnSp>
        <p:nvCxnSpPr>
          <p:cNvPr id="28" name="Straight Connector 27">
            <a:extLst>
              <a:ext uri="{FF2B5EF4-FFF2-40B4-BE49-F238E27FC236}">
                <a16:creationId xmlns:a16="http://schemas.microsoft.com/office/drawing/2014/main" id="{B922C80D-5818-A200-5E12-3681BE63C104}"/>
              </a:ext>
            </a:extLst>
          </p:cNvPr>
          <p:cNvCxnSpPr>
            <a:cxnSpLocks/>
          </p:cNvCxnSpPr>
          <p:nvPr/>
        </p:nvCxnSpPr>
        <p:spPr>
          <a:xfrm>
            <a:off x="5154925" y="2398314"/>
            <a:ext cx="201985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6FF3832-A1D6-DC78-E1FB-89AC41E58C22}"/>
              </a:ext>
            </a:extLst>
          </p:cNvPr>
          <p:cNvSpPr txBox="1"/>
          <p:nvPr/>
        </p:nvSpPr>
        <p:spPr>
          <a:xfrm>
            <a:off x="1135488" y="2513730"/>
            <a:ext cx="4254139" cy="415498"/>
          </a:xfrm>
          <a:prstGeom prst="rect">
            <a:avLst/>
          </a:prstGeom>
          <a:noFill/>
        </p:spPr>
        <p:txBody>
          <a:bodyPr wrap="square" rtlCol="0">
            <a:spAutoFit/>
          </a:bodyPr>
          <a:lstStyle/>
          <a:p>
            <a:r>
              <a:rPr lang="en-US" sz="1050" b="1"/>
              <a:t>Signs and Symptoms of Exposures: </a:t>
            </a:r>
            <a:r>
              <a:rPr lang="en-US" sz="1050"/>
              <a:t>Identifies what to watch for to indicate a potential exposure to hazardous materials.</a:t>
            </a:r>
          </a:p>
        </p:txBody>
      </p:sp>
      <p:cxnSp>
        <p:nvCxnSpPr>
          <p:cNvPr id="31" name="Straight Connector 30">
            <a:extLst>
              <a:ext uri="{FF2B5EF4-FFF2-40B4-BE49-F238E27FC236}">
                <a16:creationId xmlns:a16="http://schemas.microsoft.com/office/drawing/2014/main" id="{EE6E8C8D-F640-7A53-A6FF-0F4B8EE12D95}"/>
              </a:ext>
            </a:extLst>
          </p:cNvPr>
          <p:cNvCxnSpPr>
            <a:cxnSpLocks/>
          </p:cNvCxnSpPr>
          <p:nvPr/>
        </p:nvCxnSpPr>
        <p:spPr>
          <a:xfrm>
            <a:off x="5268405" y="2633693"/>
            <a:ext cx="24392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9C9E253-FE06-C2E2-E799-E9773A9F6D0F}"/>
              </a:ext>
            </a:extLst>
          </p:cNvPr>
          <p:cNvSpPr txBox="1"/>
          <p:nvPr/>
        </p:nvSpPr>
        <p:spPr>
          <a:xfrm>
            <a:off x="1121349" y="2894712"/>
            <a:ext cx="4169731" cy="253916"/>
          </a:xfrm>
          <a:prstGeom prst="rect">
            <a:avLst/>
          </a:prstGeom>
          <a:noFill/>
        </p:spPr>
        <p:txBody>
          <a:bodyPr wrap="none" rtlCol="0">
            <a:spAutoFit/>
          </a:bodyPr>
          <a:lstStyle/>
          <a:p>
            <a:r>
              <a:rPr lang="en-US" sz="1050" b="1"/>
              <a:t>Hazard Mitigations: </a:t>
            </a:r>
            <a:r>
              <a:rPr lang="en-US" sz="1050"/>
              <a:t>Lists methods for mitigating potential hazards</a:t>
            </a:r>
          </a:p>
        </p:txBody>
      </p:sp>
      <p:cxnSp>
        <p:nvCxnSpPr>
          <p:cNvPr id="34" name="Straight Connector 33">
            <a:extLst>
              <a:ext uri="{FF2B5EF4-FFF2-40B4-BE49-F238E27FC236}">
                <a16:creationId xmlns:a16="http://schemas.microsoft.com/office/drawing/2014/main" id="{75660CBB-0521-238F-9762-AA1214A56876}"/>
              </a:ext>
            </a:extLst>
          </p:cNvPr>
          <p:cNvCxnSpPr>
            <a:cxnSpLocks/>
          </p:cNvCxnSpPr>
          <p:nvPr/>
        </p:nvCxnSpPr>
        <p:spPr>
          <a:xfrm>
            <a:off x="5165713" y="3010128"/>
            <a:ext cx="200906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CFE785E-8E9D-D8BB-DDD5-909F0456844B}"/>
              </a:ext>
            </a:extLst>
          </p:cNvPr>
          <p:cNvSpPr txBox="1"/>
          <p:nvPr/>
        </p:nvSpPr>
        <p:spPr>
          <a:xfrm>
            <a:off x="1121061" y="3162317"/>
            <a:ext cx="3658374" cy="253916"/>
          </a:xfrm>
          <a:prstGeom prst="rect">
            <a:avLst/>
          </a:prstGeom>
          <a:noFill/>
        </p:spPr>
        <p:txBody>
          <a:bodyPr wrap="none" rtlCol="0">
            <a:spAutoFit/>
          </a:bodyPr>
          <a:lstStyle/>
          <a:p>
            <a:r>
              <a:rPr lang="en-US" sz="1050" b="1"/>
              <a:t>General Considerations: </a:t>
            </a:r>
            <a:r>
              <a:rPr lang="en-US" sz="1050"/>
              <a:t>Important safety considerations</a:t>
            </a:r>
          </a:p>
        </p:txBody>
      </p:sp>
      <p:cxnSp>
        <p:nvCxnSpPr>
          <p:cNvPr id="38" name="Straight Connector 37">
            <a:extLst>
              <a:ext uri="{FF2B5EF4-FFF2-40B4-BE49-F238E27FC236}">
                <a16:creationId xmlns:a16="http://schemas.microsoft.com/office/drawing/2014/main" id="{EB9C50A9-971B-C0CF-0A89-3E7DC24CC35A}"/>
              </a:ext>
            </a:extLst>
          </p:cNvPr>
          <p:cNvCxnSpPr>
            <a:cxnSpLocks/>
          </p:cNvCxnSpPr>
          <p:nvPr/>
        </p:nvCxnSpPr>
        <p:spPr>
          <a:xfrm>
            <a:off x="4644699" y="3526925"/>
            <a:ext cx="251221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7A975CA-045E-ED5C-22AC-FA11E6E4B037}"/>
              </a:ext>
            </a:extLst>
          </p:cNvPr>
          <p:cNvCxnSpPr>
            <a:cxnSpLocks/>
          </p:cNvCxnSpPr>
          <p:nvPr/>
        </p:nvCxnSpPr>
        <p:spPr>
          <a:xfrm>
            <a:off x="4644698" y="3338031"/>
            <a:ext cx="0" cy="18889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9017F19-9607-0AC0-68B4-FC40B75D597D}"/>
              </a:ext>
            </a:extLst>
          </p:cNvPr>
          <p:cNvSpPr txBox="1"/>
          <p:nvPr/>
        </p:nvSpPr>
        <p:spPr>
          <a:xfrm>
            <a:off x="1115510" y="3545282"/>
            <a:ext cx="4033476" cy="253916"/>
          </a:xfrm>
          <a:prstGeom prst="rect">
            <a:avLst/>
          </a:prstGeom>
          <a:noFill/>
        </p:spPr>
        <p:txBody>
          <a:bodyPr wrap="none" rtlCol="0">
            <a:spAutoFit/>
          </a:bodyPr>
          <a:lstStyle/>
          <a:p>
            <a:r>
              <a:rPr lang="en-US" sz="1050" b="1"/>
              <a:t>Atmospheric Testing: </a:t>
            </a:r>
            <a:r>
              <a:rPr lang="en-US" sz="1050"/>
              <a:t>Atmospheric testing requirements for CS</a:t>
            </a:r>
          </a:p>
        </p:txBody>
      </p:sp>
      <p:cxnSp>
        <p:nvCxnSpPr>
          <p:cNvPr id="43" name="Straight Connector 42">
            <a:extLst>
              <a:ext uri="{FF2B5EF4-FFF2-40B4-BE49-F238E27FC236}">
                <a16:creationId xmlns:a16="http://schemas.microsoft.com/office/drawing/2014/main" id="{832E1F7D-67C1-0C54-FCE1-6B54FA6DB493}"/>
              </a:ext>
            </a:extLst>
          </p:cNvPr>
          <p:cNvCxnSpPr>
            <a:cxnSpLocks/>
          </p:cNvCxnSpPr>
          <p:nvPr/>
        </p:nvCxnSpPr>
        <p:spPr>
          <a:xfrm>
            <a:off x="4973763" y="3745476"/>
            <a:ext cx="0" cy="43295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F33DC8-14B1-CEEC-B4F3-B39F4E01DE82}"/>
              </a:ext>
            </a:extLst>
          </p:cNvPr>
          <p:cNvCxnSpPr>
            <a:cxnSpLocks/>
          </p:cNvCxnSpPr>
          <p:nvPr/>
        </p:nvCxnSpPr>
        <p:spPr>
          <a:xfrm>
            <a:off x="4964803" y="4178431"/>
            <a:ext cx="538562"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143069BE-6294-393A-D3BE-26EC980AFCCA}"/>
              </a:ext>
            </a:extLst>
          </p:cNvPr>
          <p:cNvSpPr txBox="1"/>
          <p:nvPr/>
        </p:nvSpPr>
        <p:spPr>
          <a:xfrm>
            <a:off x="1102018" y="4245598"/>
            <a:ext cx="4301750" cy="415498"/>
          </a:xfrm>
          <a:prstGeom prst="rect">
            <a:avLst/>
          </a:prstGeom>
          <a:noFill/>
        </p:spPr>
        <p:txBody>
          <a:bodyPr wrap="square" rtlCol="0">
            <a:spAutoFit/>
          </a:bodyPr>
          <a:lstStyle/>
          <a:p>
            <a:r>
              <a:rPr lang="en-US" sz="1050" b="1"/>
              <a:t>Space visualization: </a:t>
            </a:r>
            <a:r>
              <a:rPr lang="en-US" sz="1050"/>
              <a:t>Provides visual layout of space with entry/egress points and ventilation points.</a:t>
            </a:r>
          </a:p>
        </p:txBody>
      </p:sp>
      <p:cxnSp>
        <p:nvCxnSpPr>
          <p:cNvPr id="47" name="Straight Connector 46">
            <a:extLst>
              <a:ext uri="{FF2B5EF4-FFF2-40B4-BE49-F238E27FC236}">
                <a16:creationId xmlns:a16="http://schemas.microsoft.com/office/drawing/2014/main" id="{059D35CA-B3DE-00B1-4114-79253FFDB714}"/>
              </a:ext>
            </a:extLst>
          </p:cNvPr>
          <p:cNvCxnSpPr>
            <a:cxnSpLocks/>
          </p:cNvCxnSpPr>
          <p:nvPr/>
        </p:nvCxnSpPr>
        <p:spPr>
          <a:xfrm>
            <a:off x="4625668" y="4340486"/>
            <a:ext cx="200906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4">
            <a:extLst>
              <a:ext uri="{FF2B5EF4-FFF2-40B4-BE49-F238E27FC236}">
                <a16:creationId xmlns:a16="http://schemas.microsoft.com/office/drawing/2014/main" id="{BEC8A865-BB25-7D6E-11AE-74927DA55C4A}"/>
              </a:ext>
            </a:extLst>
          </p:cNvPr>
          <p:cNvSpPr>
            <a:spLocks noGrp="1"/>
          </p:cNvSpPr>
          <p:nvPr>
            <p:ph type="title"/>
          </p:nvPr>
        </p:nvSpPr>
        <p:spPr>
          <a:xfrm>
            <a:off x="480908" y="0"/>
            <a:ext cx="6653572" cy="854528"/>
          </a:xfrm>
        </p:spPr>
        <p:txBody>
          <a:bodyPr anchor="ctr">
            <a:normAutofit/>
          </a:bodyPr>
          <a:lstStyle/>
          <a:p>
            <a:r>
              <a:rPr lang="en-US" dirty="0"/>
              <a:t>Start Safe and Stay Safe:  </a:t>
            </a:r>
            <a:br>
              <a:rPr lang="en-US" dirty="0"/>
            </a:br>
            <a:r>
              <a:rPr lang="en-US" dirty="0"/>
              <a:t>Confined Space Reference Sheet</a:t>
            </a:r>
          </a:p>
        </p:txBody>
      </p:sp>
      <p:sp>
        <p:nvSpPr>
          <p:cNvPr id="5" name="Slide Number Placeholder 4">
            <a:extLst>
              <a:ext uri="{FF2B5EF4-FFF2-40B4-BE49-F238E27FC236}">
                <a16:creationId xmlns:a16="http://schemas.microsoft.com/office/drawing/2014/main" id="{D7C5C451-76DD-B0B4-CF94-88844BB57FE2}"/>
              </a:ext>
            </a:extLst>
          </p:cNvPr>
          <p:cNvSpPr>
            <a:spLocks noGrp="1"/>
          </p:cNvSpPr>
          <p:nvPr>
            <p:ph type="sldNum" sz="quarter" idx="12"/>
          </p:nvPr>
        </p:nvSpPr>
        <p:spPr/>
        <p:txBody>
          <a:bodyPr/>
          <a:lstStyle/>
          <a:p>
            <a:fld id="{A9827C0B-57E8-470C-889C-315E741D0591}" type="slidenum">
              <a:rPr lang="en-US" smtClean="0"/>
              <a:pPr/>
              <a:t>4</a:t>
            </a:fld>
            <a:endParaRPr lang="en-US" dirty="0"/>
          </a:p>
        </p:txBody>
      </p:sp>
    </p:spTree>
    <p:custDataLst>
      <p:tags r:id="rId1"/>
    </p:custDataLst>
    <p:extLst>
      <p:ext uri="{BB962C8B-B14F-4D97-AF65-F5344CB8AC3E}">
        <p14:creationId xmlns:p14="http://schemas.microsoft.com/office/powerpoint/2010/main" val="674396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wipe(left)">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par>
                                <p:cTn id="14" presetID="22" presetClass="entr" presetSubtype="8"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22" presetClass="entr" presetSubtype="8"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par>
                                <p:cTn id="28" presetID="22" presetClass="entr" presetSubtype="8"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22" presetClass="entr" presetSubtype="8"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childTnLst>
                                </p:cTn>
                              </p:par>
                              <p:par>
                                <p:cTn id="42" presetID="22" presetClass="entr" presetSubtype="8"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left)">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22" presetClass="entr" presetSubtype="8"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wipe(left)">
                                      <p:cBhvr>
                                        <p:cTn id="51" dur="500"/>
                                        <p:tgtEl>
                                          <p:spTgt spid="34"/>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childTnLst>
                                </p:cTn>
                              </p:par>
                              <p:par>
                                <p:cTn id="56" presetID="22" presetClass="entr" presetSubtype="1" fill="hold"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up)">
                                      <p:cBhvr>
                                        <p:cTn id="58" dur="500"/>
                                        <p:tgtEl>
                                          <p:spTgt spid="39"/>
                                        </p:tgtEl>
                                      </p:cBhvr>
                                    </p:animEffect>
                                  </p:childTnLst>
                                </p:cTn>
                              </p:par>
                            </p:childTnLst>
                          </p:cTn>
                        </p:par>
                        <p:par>
                          <p:cTn id="59" fill="hold">
                            <p:stCondLst>
                              <p:cond delay="500"/>
                            </p:stCondLst>
                            <p:childTnLst>
                              <p:par>
                                <p:cTn id="60" presetID="22" presetClass="entr" presetSubtype="8" fill="hold"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wipe(left)">
                                      <p:cBhvr>
                                        <p:cTn id="62" dur="500"/>
                                        <p:tgtEl>
                                          <p:spTgt spid="38"/>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2"/>
                                        </p:tgtEl>
                                        <p:attrNameLst>
                                          <p:attrName>style.visibility</p:attrName>
                                        </p:attrNameLst>
                                      </p:cBhvr>
                                      <p:to>
                                        <p:strVal val="visible"/>
                                      </p:to>
                                    </p:set>
                                  </p:childTnLst>
                                </p:cTn>
                              </p:par>
                              <p:par>
                                <p:cTn id="67" presetID="22" presetClass="entr" presetSubtype="1" fill="hold" nodeType="with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wipe(up)">
                                      <p:cBhvr>
                                        <p:cTn id="69" dur="500"/>
                                        <p:tgtEl>
                                          <p:spTgt spid="43"/>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wipe(left)">
                                      <p:cBhvr>
                                        <p:cTn id="73" dur="500"/>
                                        <p:tgtEl>
                                          <p:spTgt spid="45"/>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46"/>
                                        </p:tgtEl>
                                        <p:attrNameLst>
                                          <p:attrName>style.visibility</p:attrName>
                                        </p:attrNameLst>
                                      </p:cBhvr>
                                      <p:to>
                                        <p:strVal val="visible"/>
                                      </p:to>
                                    </p:set>
                                  </p:childTnLst>
                                </p:cTn>
                              </p:par>
                              <p:par>
                                <p:cTn id="78" presetID="22" presetClass="entr" presetSubtype="8" fill="hold" nodeType="withEffect">
                                  <p:stCondLst>
                                    <p:cond delay="0"/>
                                  </p:stCondLst>
                                  <p:childTnLst>
                                    <p:set>
                                      <p:cBhvr>
                                        <p:cTn id="79" dur="1" fill="hold">
                                          <p:stCondLst>
                                            <p:cond delay="0"/>
                                          </p:stCondLst>
                                        </p:cTn>
                                        <p:tgtEl>
                                          <p:spTgt spid="47"/>
                                        </p:tgtEl>
                                        <p:attrNameLst>
                                          <p:attrName>style.visibility</p:attrName>
                                        </p:attrNameLst>
                                      </p:cBhvr>
                                      <p:to>
                                        <p:strVal val="visible"/>
                                      </p:to>
                                    </p:set>
                                    <p:animEffect transition="in" filter="wipe(left)">
                                      <p:cBhvr>
                                        <p:cTn id="80"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20" grpId="0"/>
      <p:bldP spid="24" grpId="0"/>
      <p:bldP spid="27" grpId="0"/>
      <p:bldP spid="30" grpId="0"/>
      <p:bldP spid="33" grpId="0"/>
      <p:bldP spid="37" grpId="0"/>
      <p:bldP spid="42" grpId="0"/>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DBFA4-D25A-04A0-B482-D9C707E60D0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E7274B9-49FE-8BAF-3070-E8E27868ABFC}"/>
              </a:ext>
            </a:extLst>
          </p:cNvPr>
          <p:cNvSpPr txBox="1"/>
          <p:nvPr/>
        </p:nvSpPr>
        <p:spPr>
          <a:xfrm>
            <a:off x="2286000" y="2433250"/>
            <a:ext cx="4572000" cy="300082"/>
          </a:xfrm>
          <a:prstGeom prst="rect">
            <a:avLst/>
          </a:prstGeom>
          <a:noFill/>
        </p:spPr>
        <p:txBody>
          <a:bodyPr wrap="square">
            <a:spAutoFit/>
          </a:bodyPr>
          <a:lstStyle/>
          <a:p>
            <a:endParaRPr lang="en-US" sz="1350"/>
          </a:p>
        </p:txBody>
      </p:sp>
      <p:pic>
        <p:nvPicPr>
          <p:cNvPr id="4" name="Picture 3">
            <a:extLst>
              <a:ext uri="{FF2B5EF4-FFF2-40B4-BE49-F238E27FC236}">
                <a16:creationId xmlns:a16="http://schemas.microsoft.com/office/drawing/2014/main" id="{63FEA1A9-227C-BCE9-F3B3-E67D5345D20D}"/>
              </a:ext>
            </a:extLst>
          </p:cNvPr>
          <p:cNvPicPr>
            <a:picLocks noChangeAspect="1"/>
          </p:cNvPicPr>
          <p:nvPr/>
        </p:nvPicPr>
        <p:blipFill>
          <a:blip r:embed="rId4"/>
          <a:stretch>
            <a:fillRect/>
          </a:stretch>
        </p:blipFill>
        <p:spPr>
          <a:xfrm>
            <a:off x="5424473" y="890833"/>
            <a:ext cx="2523609" cy="3899162"/>
          </a:xfrm>
          <a:prstGeom prst="rect">
            <a:avLst/>
          </a:prstGeom>
        </p:spPr>
      </p:pic>
      <p:sp>
        <p:nvSpPr>
          <p:cNvPr id="5" name="TextBox 4">
            <a:extLst>
              <a:ext uri="{FF2B5EF4-FFF2-40B4-BE49-F238E27FC236}">
                <a16:creationId xmlns:a16="http://schemas.microsoft.com/office/drawing/2014/main" id="{69AA4A6E-B1A2-603E-6302-0058B37D3C77}"/>
              </a:ext>
            </a:extLst>
          </p:cNvPr>
          <p:cNvSpPr txBox="1"/>
          <p:nvPr/>
        </p:nvSpPr>
        <p:spPr>
          <a:xfrm>
            <a:off x="1404619" y="1325255"/>
            <a:ext cx="3956249" cy="3416320"/>
          </a:xfrm>
          <a:prstGeom prst="rect">
            <a:avLst/>
          </a:prstGeom>
          <a:noFill/>
        </p:spPr>
        <p:txBody>
          <a:bodyPr wrap="square" rtlCol="0">
            <a:spAutoFit/>
          </a:bodyPr>
          <a:lstStyle/>
          <a:p>
            <a:r>
              <a:rPr lang="en-US" sz="1350"/>
              <a:t>The Rescue Plan is included on the back of the Reference Sheet and provides essential emergency guidance. </a:t>
            </a:r>
          </a:p>
          <a:p>
            <a:endParaRPr lang="en-US" sz="1350"/>
          </a:p>
          <a:p>
            <a:r>
              <a:rPr lang="en-US" sz="1350"/>
              <a:t>The Reference Sheet is generated during the planning phase. The Planner, Operations, and Safety coordinate to populate the information. Plans from previous projects or similar spaces must not be used.</a:t>
            </a:r>
            <a:endParaRPr lang="en-US" sz="1200"/>
          </a:p>
          <a:p>
            <a:endParaRPr lang="en-US" sz="1350"/>
          </a:p>
          <a:p>
            <a:r>
              <a:rPr lang="en-US" sz="1350"/>
              <a:t>A ventilation chart beneath the Rescue Plan specifies the minimum venting time based on airflow for that space. In the right example, an air flow of 400 FPM requires 24 minutes for 10 air changes.</a:t>
            </a:r>
          </a:p>
          <a:p>
            <a:endParaRPr lang="en-US" sz="1350"/>
          </a:p>
        </p:txBody>
      </p:sp>
      <p:pic>
        <p:nvPicPr>
          <p:cNvPr id="6" name="Picture 5">
            <a:extLst>
              <a:ext uri="{FF2B5EF4-FFF2-40B4-BE49-F238E27FC236}">
                <a16:creationId xmlns:a16="http://schemas.microsoft.com/office/drawing/2014/main" id="{98415DB6-35B9-8C8C-C4A3-E39688243615}"/>
              </a:ext>
            </a:extLst>
          </p:cNvPr>
          <p:cNvPicPr>
            <a:picLocks noChangeAspect="1"/>
          </p:cNvPicPr>
          <p:nvPr/>
        </p:nvPicPr>
        <p:blipFill>
          <a:blip r:embed="rId5"/>
          <a:stretch>
            <a:fillRect/>
          </a:stretch>
        </p:blipFill>
        <p:spPr>
          <a:xfrm>
            <a:off x="3818229" y="1514327"/>
            <a:ext cx="1507542" cy="2114846"/>
          </a:xfrm>
          <a:prstGeom prst="rect">
            <a:avLst/>
          </a:prstGeom>
        </p:spPr>
      </p:pic>
      <p:sp>
        <p:nvSpPr>
          <p:cNvPr id="7" name="Rectangle 6">
            <a:extLst>
              <a:ext uri="{FF2B5EF4-FFF2-40B4-BE49-F238E27FC236}">
                <a16:creationId xmlns:a16="http://schemas.microsoft.com/office/drawing/2014/main" id="{3493420C-A9A6-9370-C13F-100AB8934F28}"/>
              </a:ext>
            </a:extLst>
          </p:cNvPr>
          <p:cNvSpPr/>
          <p:nvPr/>
        </p:nvSpPr>
        <p:spPr>
          <a:xfrm>
            <a:off x="3810762" y="1501902"/>
            <a:ext cx="1501902" cy="211226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0" name="Straight Connector 9">
            <a:extLst>
              <a:ext uri="{FF2B5EF4-FFF2-40B4-BE49-F238E27FC236}">
                <a16:creationId xmlns:a16="http://schemas.microsoft.com/office/drawing/2014/main" id="{A169FCAD-F10E-8C6A-5A47-B909C9232E68}"/>
              </a:ext>
            </a:extLst>
          </p:cNvPr>
          <p:cNvCxnSpPr/>
          <p:nvPr/>
        </p:nvCxnSpPr>
        <p:spPr>
          <a:xfrm>
            <a:off x="3810762" y="3629173"/>
            <a:ext cx="2770632" cy="8971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7006129-82AE-8013-E52F-C7351D6AD393}"/>
              </a:ext>
            </a:extLst>
          </p:cNvPr>
          <p:cNvCxnSpPr>
            <a:cxnSpLocks/>
          </p:cNvCxnSpPr>
          <p:nvPr/>
        </p:nvCxnSpPr>
        <p:spPr>
          <a:xfrm>
            <a:off x="5296053" y="3614166"/>
            <a:ext cx="1456791" cy="912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3EDB67-9296-BE59-27E8-0C1C67D14D9D}"/>
              </a:ext>
            </a:extLst>
          </p:cNvPr>
          <p:cNvCxnSpPr>
            <a:cxnSpLocks/>
          </p:cNvCxnSpPr>
          <p:nvPr/>
        </p:nvCxnSpPr>
        <p:spPr>
          <a:xfrm>
            <a:off x="5320131" y="1521137"/>
            <a:ext cx="1432713" cy="288599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4">
            <a:extLst>
              <a:ext uri="{FF2B5EF4-FFF2-40B4-BE49-F238E27FC236}">
                <a16:creationId xmlns:a16="http://schemas.microsoft.com/office/drawing/2014/main" id="{49B2E10F-D4E7-95C3-9E5E-6A238D32B3BC}"/>
              </a:ext>
            </a:extLst>
          </p:cNvPr>
          <p:cNvSpPr>
            <a:spLocks noGrp="1"/>
          </p:cNvSpPr>
          <p:nvPr>
            <p:ph type="title"/>
          </p:nvPr>
        </p:nvSpPr>
        <p:spPr>
          <a:xfrm>
            <a:off x="480908" y="0"/>
            <a:ext cx="6653572" cy="854528"/>
          </a:xfrm>
        </p:spPr>
        <p:txBody>
          <a:bodyPr anchor="ctr">
            <a:normAutofit/>
          </a:bodyPr>
          <a:lstStyle/>
          <a:p>
            <a:r>
              <a:rPr lang="en-US" dirty="0"/>
              <a:t>Start Safe and Stay Safe:  </a:t>
            </a:r>
            <a:br>
              <a:rPr lang="en-US" dirty="0"/>
            </a:br>
            <a:r>
              <a:rPr lang="en-US" dirty="0"/>
              <a:t>Confined Space Reference Sheet</a:t>
            </a:r>
          </a:p>
        </p:txBody>
      </p:sp>
      <p:sp>
        <p:nvSpPr>
          <p:cNvPr id="9" name="Slide Number Placeholder 8">
            <a:extLst>
              <a:ext uri="{FF2B5EF4-FFF2-40B4-BE49-F238E27FC236}">
                <a16:creationId xmlns:a16="http://schemas.microsoft.com/office/drawing/2014/main" id="{098B555D-42DA-4857-34D2-6C42940BF2D7}"/>
              </a:ext>
            </a:extLst>
          </p:cNvPr>
          <p:cNvSpPr>
            <a:spLocks noGrp="1"/>
          </p:cNvSpPr>
          <p:nvPr>
            <p:ph type="sldNum" sz="quarter" idx="12"/>
          </p:nvPr>
        </p:nvSpPr>
        <p:spPr/>
        <p:txBody>
          <a:bodyPr/>
          <a:lstStyle/>
          <a:p>
            <a:fld id="{A9827C0B-57E8-470C-889C-315E741D0591}" type="slidenum">
              <a:rPr lang="en-US" smtClean="0"/>
              <a:pPr/>
              <a:t>5</a:t>
            </a:fld>
            <a:endParaRPr lang="en-US" dirty="0"/>
          </a:p>
        </p:txBody>
      </p:sp>
    </p:spTree>
    <p:custDataLst>
      <p:tags r:id="rId1"/>
    </p:custDataLst>
    <p:extLst>
      <p:ext uri="{BB962C8B-B14F-4D97-AF65-F5344CB8AC3E}">
        <p14:creationId xmlns:p14="http://schemas.microsoft.com/office/powerpoint/2010/main" val="1215000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DBA52-4C04-4602-F91D-33603835A81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59E0B30-EF2A-1611-7223-37C05CD38EE8}"/>
              </a:ext>
            </a:extLst>
          </p:cNvPr>
          <p:cNvPicPr>
            <a:picLocks noChangeAspect="1"/>
          </p:cNvPicPr>
          <p:nvPr/>
        </p:nvPicPr>
        <p:blipFill>
          <a:blip r:embed="rId4"/>
          <a:stretch>
            <a:fillRect/>
          </a:stretch>
        </p:blipFill>
        <p:spPr>
          <a:xfrm>
            <a:off x="1241636" y="1199487"/>
            <a:ext cx="2396424" cy="3195233"/>
          </a:xfrm>
          <a:prstGeom prst="rect">
            <a:avLst/>
          </a:prstGeom>
        </p:spPr>
      </p:pic>
      <p:sp>
        <p:nvSpPr>
          <p:cNvPr id="3" name="TextBox 2">
            <a:extLst>
              <a:ext uri="{FF2B5EF4-FFF2-40B4-BE49-F238E27FC236}">
                <a16:creationId xmlns:a16="http://schemas.microsoft.com/office/drawing/2014/main" id="{9F89746A-29B8-7193-2716-6558B8C2AB9C}"/>
              </a:ext>
            </a:extLst>
          </p:cNvPr>
          <p:cNvSpPr txBox="1"/>
          <p:nvPr/>
        </p:nvSpPr>
        <p:spPr>
          <a:xfrm>
            <a:off x="3733011" y="975094"/>
            <a:ext cx="4148122" cy="173124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Arial"/>
              </a:rPr>
              <a:t>EFFECTIVE 6/16</a:t>
            </a:r>
          </a:p>
          <a:p>
            <a:r>
              <a:rPr lang="en-US" sz="1350" dirty="0">
                <a:cs typeface="Arial"/>
              </a:rPr>
              <a:t>Due to measurable concerns of both SO2 and CO on Cob 1 and Cob 2 the following are required on first deck and above:</a:t>
            </a:r>
          </a:p>
          <a:p>
            <a:pPr marL="257175" indent="-257175">
              <a:buFont typeface="Arial" panose="020B0604020202020204" pitchFamily="34" charset="0"/>
              <a:buChar char="•"/>
            </a:pPr>
            <a:r>
              <a:rPr lang="en-US" sz="1350" b="1" dirty="0">
                <a:cs typeface="Arial"/>
              </a:rPr>
              <a:t>Full face APR with acid gas cartridges</a:t>
            </a:r>
          </a:p>
          <a:p>
            <a:pPr marL="214313" indent="-214313">
              <a:buFont typeface="Arial" panose="020B0604020202020204" pitchFamily="34" charset="0"/>
              <a:buChar char="•"/>
            </a:pPr>
            <a:r>
              <a:rPr lang="en-US" sz="1350" b="1" dirty="0">
                <a:cs typeface="Arial"/>
              </a:rPr>
              <a:t> AND 6-way or 4-way with personal SO2 meter</a:t>
            </a:r>
          </a:p>
          <a:p>
            <a:pPr marL="214313" indent="-214313">
              <a:buFont typeface="Arial" panose="020B0604020202020204" pitchFamily="34" charset="0"/>
              <a:buChar char="•"/>
            </a:pPr>
            <a:r>
              <a:rPr lang="en-US" sz="1350" b="1" dirty="0">
                <a:cs typeface="Arial"/>
              </a:rPr>
              <a:t> OR Supplied Air</a:t>
            </a:r>
          </a:p>
          <a:p>
            <a:endParaRPr lang="en-US" sz="1350" b="1" dirty="0">
              <a:cs typeface="Arial"/>
            </a:endParaRPr>
          </a:p>
        </p:txBody>
      </p:sp>
      <p:pic>
        <p:nvPicPr>
          <p:cNvPr id="5" name="Picture 4" descr="A close-up of a filter&#10;&#10;AI-generated content may be incorrect.">
            <a:extLst>
              <a:ext uri="{FF2B5EF4-FFF2-40B4-BE49-F238E27FC236}">
                <a16:creationId xmlns:a16="http://schemas.microsoft.com/office/drawing/2014/main" id="{0EC2C554-8BC6-999A-2C3F-EFE28FE5F9A8}"/>
              </a:ext>
            </a:extLst>
          </p:cNvPr>
          <p:cNvPicPr>
            <a:picLocks noChangeAspect="1"/>
          </p:cNvPicPr>
          <p:nvPr/>
        </p:nvPicPr>
        <p:blipFill>
          <a:blip r:embed="rId5"/>
          <a:stretch>
            <a:fillRect/>
          </a:stretch>
        </p:blipFill>
        <p:spPr>
          <a:xfrm>
            <a:off x="3733010" y="2856217"/>
            <a:ext cx="2157050" cy="1853864"/>
          </a:xfrm>
          <a:prstGeom prst="rect">
            <a:avLst/>
          </a:prstGeom>
          <a:ln>
            <a:solidFill>
              <a:schemeClr val="tx1"/>
            </a:solidFill>
          </a:ln>
        </p:spPr>
      </p:pic>
      <p:pic>
        <p:nvPicPr>
          <p:cNvPr id="6" name="Picture 5" descr="A close up of a filter&#10;&#10;AI-generated content may be incorrect.">
            <a:extLst>
              <a:ext uri="{FF2B5EF4-FFF2-40B4-BE49-F238E27FC236}">
                <a16:creationId xmlns:a16="http://schemas.microsoft.com/office/drawing/2014/main" id="{58AC035A-1730-C0DD-5368-E241F5A6C5D4}"/>
              </a:ext>
            </a:extLst>
          </p:cNvPr>
          <p:cNvPicPr>
            <a:picLocks noChangeAspect="1"/>
          </p:cNvPicPr>
          <p:nvPr/>
        </p:nvPicPr>
        <p:blipFill>
          <a:blip r:embed="rId6"/>
          <a:stretch>
            <a:fillRect/>
          </a:stretch>
        </p:blipFill>
        <p:spPr>
          <a:xfrm>
            <a:off x="5985010" y="2882185"/>
            <a:ext cx="1896122" cy="1859798"/>
          </a:xfrm>
          <a:prstGeom prst="rect">
            <a:avLst/>
          </a:prstGeom>
          <a:ln>
            <a:solidFill>
              <a:schemeClr val="tx1"/>
            </a:solidFill>
          </a:ln>
        </p:spPr>
      </p:pic>
      <p:sp>
        <p:nvSpPr>
          <p:cNvPr id="7" name="Title 4">
            <a:extLst>
              <a:ext uri="{FF2B5EF4-FFF2-40B4-BE49-F238E27FC236}">
                <a16:creationId xmlns:a16="http://schemas.microsoft.com/office/drawing/2014/main" id="{7BDD19DF-41BE-9C4F-3FA8-C08307D2B582}"/>
              </a:ext>
            </a:extLst>
          </p:cNvPr>
          <p:cNvSpPr>
            <a:spLocks noGrp="1"/>
          </p:cNvSpPr>
          <p:nvPr>
            <p:ph type="title"/>
          </p:nvPr>
        </p:nvSpPr>
        <p:spPr>
          <a:xfrm>
            <a:off x="480908" y="0"/>
            <a:ext cx="6653572" cy="854528"/>
          </a:xfrm>
        </p:spPr>
        <p:txBody>
          <a:bodyPr anchor="ctr">
            <a:normAutofit/>
          </a:bodyPr>
          <a:lstStyle/>
          <a:p>
            <a:r>
              <a:rPr lang="en-US" dirty="0"/>
              <a:t>Start Safe and Stay Safe:  </a:t>
            </a:r>
            <a:br>
              <a:rPr lang="en-US" dirty="0"/>
            </a:br>
            <a:r>
              <a:rPr lang="en-US" dirty="0"/>
              <a:t>COB 1/2 Breathing Protection</a:t>
            </a:r>
          </a:p>
        </p:txBody>
      </p:sp>
      <p:sp>
        <p:nvSpPr>
          <p:cNvPr id="9" name="Slide Number Placeholder 8">
            <a:extLst>
              <a:ext uri="{FF2B5EF4-FFF2-40B4-BE49-F238E27FC236}">
                <a16:creationId xmlns:a16="http://schemas.microsoft.com/office/drawing/2014/main" id="{55DCB4AB-6888-2884-84A5-50AEB3B3B1F9}"/>
              </a:ext>
            </a:extLst>
          </p:cNvPr>
          <p:cNvSpPr>
            <a:spLocks noGrp="1"/>
          </p:cNvSpPr>
          <p:nvPr>
            <p:ph type="sldNum" sz="quarter" idx="12"/>
          </p:nvPr>
        </p:nvSpPr>
        <p:spPr/>
        <p:txBody>
          <a:bodyPr/>
          <a:lstStyle/>
          <a:p>
            <a:fld id="{A9827C0B-57E8-470C-889C-315E741D0591}" type="slidenum">
              <a:rPr lang="en-US" smtClean="0"/>
              <a:pPr/>
              <a:t>6</a:t>
            </a:fld>
            <a:endParaRPr lang="en-US" dirty="0"/>
          </a:p>
        </p:txBody>
      </p:sp>
    </p:spTree>
    <p:custDataLst>
      <p:tags r:id="rId1"/>
    </p:custDataLst>
    <p:extLst>
      <p:ext uri="{BB962C8B-B14F-4D97-AF65-F5344CB8AC3E}">
        <p14:creationId xmlns:p14="http://schemas.microsoft.com/office/powerpoint/2010/main" val="1543677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DFE6D-5435-68E4-4F1B-254A9E4064E8}"/>
            </a:ext>
          </a:extLst>
        </p:cNvPr>
        <p:cNvGrpSpPr/>
        <p:nvPr/>
      </p:nvGrpSpPr>
      <p:grpSpPr>
        <a:xfrm>
          <a:off x="0" y="0"/>
          <a:ext cx="0" cy="0"/>
          <a:chOff x="0" y="0"/>
          <a:chExt cx="0" cy="0"/>
        </a:xfrm>
      </p:grpSpPr>
      <p:pic>
        <p:nvPicPr>
          <p:cNvPr id="3074" name="Picture 2" descr="TSI Quest QT-32 QuesTemp Heat Stress Monitor with 2-Inch Globe Sensor">
            <a:extLst>
              <a:ext uri="{FF2B5EF4-FFF2-40B4-BE49-F238E27FC236}">
                <a16:creationId xmlns:a16="http://schemas.microsoft.com/office/drawing/2014/main" id="{F2BFD26A-E292-C1EB-97D6-9EEC59DD83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8760" y="975551"/>
            <a:ext cx="1090422" cy="10904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BAE0642-E2B6-0193-64D3-C0469B23CB3A}"/>
              </a:ext>
            </a:extLst>
          </p:cNvPr>
          <p:cNvPicPr>
            <a:picLocks noChangeAspect="1"/>
          </p:cNvPicPr>
          <p:nvPr/>
        </p:nvPicPr>
        <p:blipFill>
          <a:blip r:embed="rId5"/>
          <a:stretch>
            <a:fillRect/>
          </a:stretch>
        </p:blipFill>
        <p:spPr>
          <a:xfrm>
            <a:off x="1184601" y="2260066"/>
            <a:ext cx="3072483" cy="20950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a:extLst>
              <a:ext uri="{FF2B5EF4-FFF2-40B4-BE49-F238E27FC236}">
                <a16:creationId xmlns:a16="http://schemas.microsoft.com/office/drawing/2014/main" id="{6186C784-B13B-05DC-D1AF-99870BF76014}"/>
              </a:ext>
            </a:extLst>
          </p:cNvPr>
          <p:cNvSpPr txBox="1"/>
          <p:nvPr/>
        </p:nvSpPr>
        <p:spPr>
          <a:xfrm>
            <a:off x="3688194" y="851524"/>
            <a:ext cx="4244431" cy="461665"/>
          </a:xfrm>
          <a:prstGeom prst="rect">
            <a:avLst/>
          </a:prstGeom>
          <a:noFill/>
        </p:spPr>
        <p:txBody>
          <a:bodyPr wrap="square" rtlCol="0">
            <a:spAutoFit/>
          </a:bodyPr>
          <a:lstStyle/>
          <a:p>
            <a:r>
              <a:rPr lang="en-US" sz="1200" b="1" u="sng"/>
              <a:t>How do we control the risk of occurrence of heat-related illnesses?</a:t>
            </a:r>
          </a:p>
        </p:txBody>
      </p:sp>
      <p:sp>
        <p:nvSpPr>
          <p:cNvPr id="20" name="TextBox 19">
            <a:extLst>
              <a:ext uri="{FF2B5EF4-FFF2-40B4-BE49-F238E27FC236}">
                <a16:creationId xmlns:a16="http://schemas.microsoft.com/office/drawing/2014/main" id="{717F7798-196F-D55E-D751-F4BB23F8FEA1}"/>
              </a:ext>
            </a:extLst>
          </p:cNvPr>
          <p:cNvSpPr txBox="1"/>
          <p:nvPr/>
        </p:nvSpPr>
        <p:spPr>
          <a:xfrm>
            <a:off x="4003407" y="1287006"/>
            <a:ext cx="3996500" cy="646331"/>
          </a:xfrm>
          <a:prstGeom prst="rect">
            <a:avLst/>
          </a:prstGeom>
          <a:noFill/>
        </p:spPr>
        <p:txBody>
          <a:bodyPr wrap="square" rtlCol="0">
            <a:spAutoFit/>
          </a:bodyPr>
          <a:lstStyle/>
          <a:p>
            <a:r>
              <a:rPr lang="en-US" sz="1200"/>
              <a:t>When ambient temperatures are high, Safety Department must evaluate conditions to determine if heat stress guidelines are necessary.</a:t>
            </a:r>
          </a:p>
        </p:txBody>
      </p:sp>
      <p:sp>
        <p:nvSpPr>
          <p:cNvPr id="21" name="TextBox 20">
            <a:extLst>
              <a:ext uri="{FF2B5EF4-FFF2-40B4-BE49-F238E27FC236}">
                <a16:creationId xmlns:a16="http://schemas.microsoft.com/office/drawing/2014/main" id="{022FDD8E-A6DB-E03D-3673-AE4A0D7F566E}"/>
              </a:ext>
            </a:extLst>
          </p:cNvPr>
          <p:cNvSpPr txBox="1"/>
          <p:nvPr/>
        </p:nvSpPr>
        <p:spPr>
          <a:xfrm>
            <a:off x="4254358" y="1847121"/>
            <a:ext cx="3780414" cy="438582"/>
          </a:xfrm>
          <a:prstGeom prst="rect">
            <a:avLst/>
          </a:prstGeom>
          <a:noFill/>
        </p:spPr>
        <p:txBody>
          <a:bodyPr wrap="square" lIns="68580" tIns="34290" rIns="68580" bIns="34290" rtlCol="0" anchor="t">
            <a:spAutoFit/>
          </a:bodyPr>
          <a:lstStyle/>
          <a:p>
            <a:r>
              <a:rPr lang="en-US" sz="1200">
                <a:solidFill>
                  <a:srgbClr val="FF0000"/>
                </a:solidFill>
              </a:rPr>
              <a:t>You should contact Safety if ambient temperatures in your work area reach what level?</a:t>
            </a:r>
          </a:p>
        </p:txBody>
      </p:sp>
      <p:sp>
        <p:nvSpPr>
          <p:cNvPr id="22" name="TextBox 21">
            <a:extLst>
              <a:ext uri="{FF2B5EF4-FFF2-40B4-BE49-F238E27FC236}">
                <a16:creationId xmlns:a16="http://schemas.microsoft.com/office/drawing/2014/main" id="{56E4C6F1-70B0-3304-A388-6A6518C1183F}"/>
              </a:ext>
            </a:extLst>
          </p:cNvPr>
          <p:cNvSpPr txBox="1"/>
          <p:nvPr/>
        </p:nvSpPr>
        <p:spPr>
          <a:xfrm>
            <a:off x="4450675" y="2261813"/>
            <a:ext cx="1990208" cy="623248"/>
          </a:xfrm>
          <a:prstGeom prst="rect">
            <a:avLst/>
          </a:prstGeom>
          <a:noFill/>
        </p:spPr>
        <p:txBody>
          <a:bodyPr wrap="square" lIns="68580" tIns="34290" rIns="68580" bIns="34290" rtlCol="0" anchor="t">
            <a:spAutoFit/>
          </a:bodyPr>
          <a:lstStyle/>
          <a:p>
            <a:pPr marL="160496" indent="-160496">
              <a:buFont typeface="Arial" panose="020B0604020202020204" pitchFamily="34" charset="0"/>
              <a:buChar char="•"/>
            </a:pPr>
            <a:r>
              <a:rPr lang="en-US" sz="1200" dirty="0"/>
              <a:t>95⁰F for Outdoor work</a:t>
            </a:r>
            <a:endParaRPr lang="en-US" sz="1350" dirty="0"/>
          </a:p>
          <a:p>
            <a:pPr marL="160496" indent="-160496">
              <a:buFont typeface="Arial" panose="020B0604020202020204" pitchFamily="34" charset="0"/>
              <a:buChar char="•"/>
            </a:pPr>
            <a:r>
              <a:rPr lang="en-US" sz="1200" dirty="0"/>
              <a:t>70⁰F for Confined Space work</a:t>
            </a:r>
            <a:endParaRPr lang="en-US" sz="1200" dirty="0">
              <a:cs typeface="Arial"/>
            </a:endParaRPr>
          </a:p>
        </p:txBody>
      </p:sp>
      <p:sp>
        <p:nvSpPr>
          <p:cNvPr id="23" name="TextBox 22">
            <a:extLst>
              <a:ext uri="{FF2B5EF4-FFF2-40B4-BE49-F238E27FC236}">
                <a16:creationId xmlns:a16="http://schemas.microsoft.com/office/drawing/2014/main" id="{6C5A0D63-F5FF-205E-9437-AC1476204413}"/>
              </a:ext>
            </a:extLst>
          </p:cNvPr>
          <p:cNvSpPr txBox="1"/>
          <p:nvPr/>
        </p:nvSpPr>
        <p:spPr>
          <a:xfrm>
            <a:off x="4256643" y="2806529"/>
            <a:ext cx="3774487" cy="461665"/>
          </a:xfrm>
          <a:prstGeom prst="rect">
            <a:avLst/>
          </a:prstGeom>
          <a:noFill/>
        </p:spPr>
        <p:txBody>
          <a:bodyPr wrap="square" rtlCol="0">
            <a:spAutoFit/>
          </a:bodyPr>
          <a:lstStyle/>
          <a:p>
            <a:r>
              <a:rPr lang="en-US" sz="1200">
                <a:solidFill>
                  <a:srgbClr val="FF0000"/>
                </a:solidFill>
              </a:rPr>
              <a:t>If necessary, what are some recommendations that may be implemented to combat Heat Stress?</a:t>
            </a:r>
          </a:p>
        </p:txBody>
      </p:sp>
      <p:sp>
        <p:nvSpPr>
          <p:cNvPr id="24" name="TextBox 23">
            <a:extLst>
              <a:ext uri="{FF2B5EF4-FFF2-40B4-BE49-F238E27FC236}">
                <a16:creationId xmlns:a16="http://schemas.microsoft.com/office/drawing/2014/main" id="{EFB5B458-7EA1-50C9-B907-60DCE5BA5214}"/>
              </a:ext>
            </a:extLst>
          </p:cNvPr>
          <p:cNvSpPr txBox="1"/>
          <p:nvPr/>
        </p:nvSpPr>
        <p:spPr>
          <a:xfrm>
            <a:off x="4496957" y="3240401"/>
            <a:ext cx="2646638" cy="1177245"/>
          </a:xfrm>
          <a:prstGeom prst="rect">
            <a:avLst/>
          </a:prstGeom>
          <a:noFill/>
        </p:spPr>
        <p:txBody>
          <a:bodyPr wrap="square" lIns="68580" tIns="34290" rIns="68580" bIns="34290" rtlCol="0" anchor="t">
            <a:spAutoFit/>
          </a:bodyPr>
          <a:lstStyle/>
          <a:p>
            <a:pPr marL="160496" indent="-160496">
              <a:buFont typeface="Arial" panose="020B0604020202020204" pitchFamily="34" charset="0"/>
              <a:buChar char="•"/>
            </a:pPr>
            <a:r>
              <a:rPr lang="en-US" sz="1200"/>
              <a:t>Work/rest regimen</a:t>
            </a:r>
          </a:p>
          <a:p>
            <a:pPr marL="160496" indent="-160496">
              <a:buFont typeface="Arial" panose="020B0604020202020204" pitchFamily="34" charset="0"/>
              <a:buChar char="•"/>
            </a:pPr>
            <a:r>
              <a:rPr lang="en-US" sz="1200"/>
              <a:t>Water consumption requirements</a:t>
            </a:r>
            <a:endParaRPr lang="en-US" sz="1200">
              <a:cs typeface="Arial"/>
            </a:endParaRPr>
          </a:p>
          <a:p>
            <a:pPr marL="160496" indent="-160496">
              <a:buFont typeface="Arial" panose="020B0604020202020204" pitchFamily="34" charset="0"/>
              <a:buChar char="•"/>
            </a:pPr>
            <a:r>
              <a:rPr lang="en-US" sz="1200"/>
              <a:t>Cooling vest</a:t>
            </a:r>
            <a:endParaRPr lang="en-US" sz="1200">
              <a:cs typeface="Arial"/>
            </a:endParaRPr>
          </a:p>
          <a:p>
            <a:pPr marL="160496" indent="-160496">
              <a:buFont typeface="Arial" panose="020B0604020202020204" pitchFamily="34" charset="0"/>
              <a:buChar char="•"/>
            </a:pPr>
            <a:r>
              <a:rPr lang="en-US" sz="1200"/>
              <a:t>Rotating personnel out of high heat areas</a:t>
            </a:r>
            <a:endParaRPr lang="en-US" sz="1200">
              <a:cs typeface="Arial"/>
            </a:endParaRPr>
          </a:p>
          <a:p>
            <a:pPr marL="160496" indent="-160496">
              <a:buFont typeface="Arial" panose="020B0604020202020204" pitchFamily="34" charset="0"/>
              <a:buChar char="•"/>
            </a:pPr>
            <a:r>
              <a:rPr lang="en-US" sz="1200"/>
              <a:t>Taking breaks in shaded areas</a:t>
            </a:r>
            <a:endParaRPr lang="en-US" sz="1200">
              <a:cs typeface="Arial"/>
            </a:endParaRPr>
          </a:p>
        </p:txBody>
      </p:sp>
      <p:sp>
        <p:nvSpPr>
          <p:cNvPr id="3" name="TextBox 2">
            <a:extLst>
              <a:ext uri="{FF2B5EF4-FFF2-40B4-BE49-F238E27FC236}">
                <a16:creationId xmlns:a16="http://schemas.microsoft.com/office/drawing/2014/main" id="{F5045F00-2CC5-AA7C-5765-CBC451CF3D60}"/>
              </a:ext>
            </a:extLst>
          </p:cNvPr>
          <p:cNvSpPr txBox="1"/>
          <p:nvPr/>
        </p:nvSpPr>
        <p:spPr>
          <a:xfrm>
            <a:off x="2311757" y="1195295"/>
            <a:ext cx="1090422" cy="784830"/>
          </a:xfrm>
          <a:prstGeom prst="rect">
            <a:avLst/>
          </a:prstGeom>
          <a:noFill/>
        </p:spPr>
        <p:txBody>
          <a:bodyPr wrap="square" rtlCol="0">
            <a:spAutoFit/>
          </a:bodyPr>
          <a:lstStyle/>
          <a:p>
            <a:pPr algn="ctr"/>
            <a:r>
              <a:rPr lang="en-US" sz="900"/>
              <a:t>Safety will use this WBGT monitor to determine conditions</a:t>
            </a:r>
          </a:p>
        </p:txBody>
      </p:sp>
      <p:sp>
        <p:nvSpPr>
          <p:cNvPr id="5" name="TextBox 4">
            <a:extLst>
              <a:ext uri="{FF2B5EF4-FFF2-40B4-BE49-F238E27FC236}">
                <a16:creationId xmlns:a16="http://schemas.microsoft.com/office/drawing/2014/main" id="{0A8D1AB8-5BE9-9021-297D-4BE9C2838303}"/>
              </a:ext>
            </a:extLst>
          </p:cNvPr>
          <p:cNvSpPr txBox="1"/>
          <p:nvPr/>
        </p:nvSpPr>
        <p:spPr>
          <a:xfrm>
            <a:off x="1181690" y="4421516"/>
            <a:ext cx="6784231"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050" i="1" dirty="0">
                <a:cs typeface="Arial"/>
              </a:rPr>
              <a:t>See R-14-005 for more information on Heat Related Illness prevention</a:t>
            </a:r>
          </a:p>
        </p:txBody>
      </p:sp>
      <p:sp>
        <p:nvSpPr>
          <p:cNvPr id="8" name="Title 4">
            <a:extLst>
              <a:ext uri="{FF2B5EF4-FFF2-40B4-BE49-F238E27FC236}">
                <a16:creationId xmlns:a16="http://schemas.microsoft.com/office/drawing/2014/main" id="{4FEC0FF5-8249-E1B7-BB66-669A3DD21AAA}"/>
              </a:ext>
            </a:extLst>
          </p:cNvPr>
          <p:cNvSpPr txBox="1">
            <a:spLocks/>
          </p:cNvSpPr>
          <p:nvPr/>
        </p:nvSpPr>
        <p:spPr>
          <a:xfrm>
            <a:off x="480908" y="0"/>
            <a:ext cx="6653572" cy="85452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en-US" dirty="0"/>
              <a:t>Start Safe and Stay Safe:  </a:t>
            </a:r>
            <a:br>
              <a:rPr lang="en-US" dirty="0"/>
            </a:br>
            <a:r>
              <a:rPr lang="en-US" dirty="0"/>
              <a:t>Heat Stress</a:t>
            </a:r>
          </a:p>
        </p:txBody>
      </p:sp>
      <p:sp>
        <p:nvSpPr>
          <p:cNvPr id="9" name="Slide Number Placeholder 8">
            <a:extLst>
              <a:ext uri="{FF2B5EF4-FFF2-40B4-BE49-F238E27FC236}">
                <a16:creationId xmlns:a16="http://schemas.microsoft.com/office/drawing/2014/main" id="{F50FC62E-D423-0D10-6B47-510A43B150AC}"/>
              </a:ext>
            </a:extLst>
          </p:cNvPr>
          <p:cNvSpPr>
            <a:spLocks noGrp="1"/>
          </p:cNvSpPr>
          <p:nvPr>
            <p:ph type="sldNum" sz="quarter" idx="12"/>
          </p:nvPr>
        </p:nvSpPr>
        <p:spPr/>
        <p:txBody>
          <a:bodyPr/>
          <a:lstStyle/>
          <a:p>
            <a:fld id="{A9827C0B-57E8-470C-889C-315E741D0591}" type="slidenum">
              <a:rPr lang="en-US" smtClean="0"/>
              <a:pPr/>
              <a:t>7</a:t>
            </a:fld>
            <a:endParaRPr lang="en-US" dirty="0"/>
          </a:p>
        </p:txBody>
      </p:sp>
    </p:spTree>
    <p:custDataLst>
      <p:tags r:id="rId1"/>
    </p:custDataLst>
    <p:extLst>
      <p:ext uri="{BB962C8B-B14F-4D97-AF65-F5344CB8AC3E}">
        <p14:creationId xmlns:p14="http://schemas.microsoft.com/office/powerpoint/2010/main" val="3342494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10C35-9877-B721-06CE-4F9322A53C41}"/>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1F29DA1E-0B87-6850-EDAC-C4A43FB4B31A}"/>
              </a:ext>
            </a:extLst>
          </p:cNvPr>
          <p:cNvSpPr>
            <a:spLocks noGrp="1"/>
          </p:cNvSpPr>
          <p:nvPr>
            <p:ph type="title"/>
          </p:nvPr>
        </p:nvSpPr>
        <p:spPr>
          <a:xfrm>
            <a:off x="2325548" y="-89451"/>
            <a:ext cx="4734927" cy="791157"/>
          </a:xfrm>
        </p:spPr>
        <p:txBody>
          <a:bodyPr>
            <a:normAutofit fontScale="90000"/>
          </a:bodyPr>
          <a:lstStyle/>
          <a:p>
            <a:pPr algn="ctr"/>
            <a:br>
              <a:rPr lang="en-US" dirty="0"/>
            </a:br>
            <a:r>
              <a:rPr lang="en-US" dirty="0"/>
              <a:t>Start Safe and Stay Safe:                   </a:t>
            </a:r>
            <a:endParaRPr lang="en-US" dirty="0">
              <a:cs typeface="Arial"/>
            </a:endParaRPr>
          </a:p>
        </p:txBody>
      </p:sp>
      <p:pic>
        <p:nvPicPr>
          <p:cNvPr id="21" name="Picture 20">
            <a:extLst>
              <a:ext uri="{FF2B5EF4-FFF2-40B4-BE49-F238E27FC236}">
                <a16:creationId xmlns:a16="http://schemas.microsoft.com/office/drawing/2014/main" id="{242B03CB-C15C-66F3-D5B6-27E798EEF58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396" b="97963" l="946" r="96757">
                        <a14:foregroundMark x1="12027" y1="28862" x2="12027" y2="28862"/>
                        <a14:foregroundMark x1="5405" y1="22411" x2="5405" y2="22411"/>
                        <a14:foregroundMark x1="1351" y1="12564" x2="1351" y2="12564"/>
                        <a14:foregroundMark x1="5946" y1="3735" x2="5946" y2="3735"/>
                        <a14:foregroundMark x1="66622" y1="93718" x2="66622" y2="93718"/>
                        <a14:foregroundMark x1="64865" y1="98302" x2="64865" y2="98302"/>
                        <a14:foregroundMark x1="53649" y1="95925" x2="53649" y2="95925"/>
                        <a14:foregroundMark x1="20270" y1="85399" x2="20270" y2="85399"/>
                        <a14:foregroundMark x1="12568" y1="77929" x2="12568" y2="77929"/>
                        <a14:foregroundMark x1="22432" y1="32598" x2="22432" y2="32598"/>
                        <a14:foregroundMark x1="27432" y1="32598" x2="27432" y2="32598"/>
                        <a14:foregroundMark x1="34865" y1="32937" x2="34865" y2="32937"/>
                        <a14:foregroundMark x1="40811" y1="31070" x2="40811" y2="31070"/>
                        <a14:foregroundMark x1="32568" y1="48727" x2="32568" y2="48727"/>
                        <a14:foregroundMark x1="30000" y1="14771" x2="30000" y2="14771"/>
                        <a14:foregroundMark x1="24730" y1="15280" x2="24730" y2="15280"/>
                        <a14:foregroundMark x1="22838" y1="19185" x2="22838" y2="19185"/>
                        <a14:foregroundMark x1="33919" y1="15110" x2="33919" y2="15110"/>
                        <a14:foregroundMark x1="39189" y1="13922" x2="39189" y2="13922"/>
                        <a14:foregroundMark x1="46892" y1="12903" x2="46892" y2="12903"/>
                        <a14:foregroundMark x1="34595" y1="49236" x2="34595" y2="49236"/>
                        <a14:foregroundMark x1="79324" y1="72835" x2="79324" y2="72835"/>
                        <a14:foregroundMark x1="86757" y1="71647" x2="86757" y2="71647"/>
                        <a14:foregroundMark x1="90811" y1="76231" x2="90811" y2="76231"/>
                        <a14:foregroundMark x1="96757" y1="75212" x2="96757" y2="75212"/>
                        <a14:foregroundMark x1="89730" y1="87097" x2="89730" y2="87097"/>
                        <a14:foregroundMark x1="85541" y1="88455" x2="85541" y2="88455"/>
                        <a14:foregroundMark x1="77162" y1="89983" x2="77162" y2="89983"/>
                        <a14:foregroundMark x1="95541" y1="89983" x2="95541" y2="89983"/>
                        <a14:backgroundMark x1="33784" y1="51952" x2="33784" y2="51952"/>
                        <a14:backgroundMark x1="33919" y1="51952" x2="33919" y2="51952"/>
                        <a14:backgroundMark x1="33784" y1="51952" x2="33784" y2="51952"/>
                        <a14:backgroundMark x1="33784" y1="51613" x2="33919" y2="51952"/>
                        <a14:backgroundMark x1="33919" y1="51952" x2="33919" y2="51952"/>
                        <a14:backgroundMark x1="29054" y1="32258" x2="29054" y2="32258"/>
                        <a14:backgroundMark x1="35135" y1="16129" x2="35135" y2="16129"/>
                        <a14:backgroundMark x1="41351" y1="13413" x2="41351" y2="13413"/>
                        <a14:backgroundMark x1="91892" y1="76061" x2="91892" y2="76061"/>
                        <a14:backgroundMark x1="84595" y1="91511" x2="84595" y2="91511"/>
                      </a14:backgroundRemoval>
                    </a14:imgEffect>
                  </a14:imgLayer>
                </a14:imgProps>
              </a:ext>
            </a:extLst>
          </a:blip>
          <a:stretch>
            <a:fillRect/>
          </a:stretch>
        </p:blipFill>
        <p:spPr>
          <a:xfrm>
            <a:off x="1404620" y="150271"/>
            <a:ext cx="774384" cy="530228"/>
          </a:xfrm>
          <a:prstGeom prst="rect">
            <a:avLst/>
          </a:prstGeom>
        </p:spPr>
      </p:pic>
      <p:pic>
        <p:nvPicPr>
          <p:cNvPr id="2052" name="Picture 4" descr="Symptoms Of Heat Stroke Of Aged Person. Cramps In The Leg. Royalty Free  SVG, Cliparts, Vectors, and Stock Illustration. Image 104767612.">
            <a:extLst>
              <a:ext uri="{FF2B5EF4-FFF2-40B4-BE49-F238E27FC236}">
                <a16:creationId xmlns:a16="http://schemas.microsoft.com/office/drawing/2014/main" id="{8F21BC5E-71D3-F9A7-E5C6-88E2BAF6B51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2314" y="1093945"/>
            <a:ext cx="1364717" cy="184814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3FEB9F8-38A2-D4DF-9FFF-B8F2FBC736C6}"/>
              </a:ext>
            </a:extLst>
          </p:cNvPr>
          <p:cNvPicPr>
            <a:picLocks noChangeAspect="1"/>
          </p:cNvPicPr>
          <p:nvPr/>
        </p:nvPicPr>
        <p:blipFill>
          <a:blip r:embed="rId6"/>
          <a:stretch>
            <a:fillRect/>
          </a:stretch>
        </p:blipFill>
        <p:spPr>
          <a:xfrm>
            <a:off x="6827234" y="1418914"/>
            <a:ext cx="1564700" cy="2757872"/>
          </a:xfrm>
          <a:prstGeom prst="rect">
            <a:avLst/>
          </a:prstGeom>
        </p:spPr>
      </p:pic>
      <p:pic>
        <p:nvPicPr>
          <p:cNvPr id="2054" name="Picture 6" descr="Be Careful of Heat Stroke! | TIPS">
            <a:extLst>
              <a:ext uri="{FF2B5EF4-FFF2-40B4-BE49-F238E27FC236}">
                <a16:creationId xmlns:a16="http://schemas.microsoft.com/office/drawing/2014/main" id="{8ABF0C85-D49F-CC9E-4D1F-8D86A918170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6888" y="2997709"/>
            <a:ext cx="2080143" cy="145290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EECB697-B8EF-3F25-29E4-FB11C2646AFF}"/>
              </a:ext>
            </a:extLst>
          </p:cNvPr>
          <p:cNvSpPr txBox="1"/>
          <p:nvPr/>
        </p:nvSpPr>
        <p:spPr>
          <a:xfrm>
            <a:off x="0" y="4569025"/>
            <a:ext cx="9144000" cy="253916"/>
          </a:xfrm>
          <a:prstGeom prst="rect">
            <a:avLst/>
          </a:prstGeom>
          <a:noFill/>
        </p:spPr>
        <p:txBody>
          <a:bodyPr wrap="square" rtlCol="0">
            <a:spAutoFit/>
          </a:bodyPr>
          <a:lstStyle/>
          <a:p>
            <a:pPr algn="ctr" defTabSz="685800"/>
            <a:r>
              <a:rPr lang="en-US" sz="1050" i="1" dirty="0">
                <a:solidFill>
                  <a:srgbClr val="000000"/>
                </a:solidFill>
                <a:latin typeface="Arial"/>
              </a:rPr>
              <a:t>If you or a coworker shows signs of heat illness, stop work and contact medical personnel immediately</a:t>
            </a:r>
          </a:p>
        </p:txBody>
      </p:sp>
      <p:pic>
        <p:nvPicPr>
          <p:cNvPr id="5" name="Picture 4">
            <a:extLst>
              <a:ext uri="{FF2B5EF4-FFF2-40B4-BE49-F238E27FC236}">
                <a16:creationId xmlns:a16="http://schemas.microsoft.com/office/drawing/2014/main" id="{3F653341-5FE3-AF89-40B7-4933811DBA09}"/>
              </a:ext>
            </a:extLst>
          </p:cNvPr>
          <p:cNvPicPr>
            <a:picLocks noChangeAspect="1"/>
          </p:cNvPicPr>
          <p:nvPr/>
        </p:nvPicPr>
        <p:blipFill>
          <a:blip r:embed="rId8"/>
          <a:stretch>
            <a:fillRect/>
          </a:stretch>
        </p:blipFill>
        <p:spPr>
          <a:xfrm>
            <a:off x="2638897" y="955321"/>
            <a:ext cx="4108229" cy="3558084"/>
          </a:xfrm>
          <a:prstGeom prst="rect">
            <a:avLst/>
          </a:prstGeom>
        </p:spPr>
      </p:pic>
    </p:spTree>
    <p:extLst>
      <p:ext uri="{BB962C8B-B14F-4D97-AF65-F5344CB8AC3E}">
        <p14:creationId xmlns:p14="http://schemas.microsoft.com/office/powerpoint/2010/main" val="397332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FC50A-0A2A-7609-B681-6990CA20B84F}"/>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9CCC7D43-5B2A-1D58-13F9-9A957B5B849C}"/>
              </a:ext>
            </a:extLst>
          </p:cNvPr>
          <p:cNvSpPr txBox="1">
            <a:spLocks/>
          </p:cNvSpPr>
          <p:nvPr/>
        </p:nvSpPr>
        <p:spPr>
          <a:xfrm>
            <a:off x="261737" y="-18662"/>
            <a:ext cx="7690777" cy="85725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pPr>
              <a:spcAft>
                <a:spcPts val="600"/>
              </a:spcAft>
            </a:pPr>
            <a:r>
              <a:rPr lang="en-US" b="1" kern="1200">
                <a:latin typeface="+mj-lt"/>
                <a:ea typeface="+mj-ea"/>
                <a:cs typeface="+mj-cs"/>
              </a:rPr>
              <a:t>Incidents and Near Misses What’s the Difference</a:t>
            </a:r>
          </a:p>
        </p:txBody>
      </p:sp>
      <p:sp>
        <p:nvSpPr>
          <p:cNvPr id="7" name="Content Placeholder 6">
            <a:extLst>
              <a:ext uri="{FF2B5EF4-FFF2-40B4-BE49-F238E27FC236}">
                <a16:creationId xmlns:a16="http://schemas.microsoft.com/office/drawing/2014/main" id="{1BF547C0-25A2-A1EE-7412-7FBC3B8CB427}"/>
              </a:ext>
            </a:extLst>
          </p:cNvPr>
          <p:cNvSpPr>
            <a:spLocks noGrp="1"/>
          </p:cNvSpPr>
          <p:nvPr>
            <p:ph sz="half" idx="2"/>
          </p:nvPr>
        </p:nvSpPr>
        <p:spPr>
          <a:xfrm>
            <a:off x="4648201" y="978975"/>
            <a:ext cx="4125913" cy="3754950"/>
          </a:xfrm>
        </p:spPr>
        <p:txBody>
          <a:bodyPr vert="horz" lIns="0" tIns="45720" rIns="91440" bIns="45720" rtlCol="0">
            <a:normAutofit/>
          </a:bodyPr>
          <a:lstStyle/>
          <a:p>
            <a:pPr>
              <a:tabLst>
                <a:tab pos="128588" algn="l"/>
              </a:tabLst>
            </a:pPr>
            <a:r>
              <a:rPr lang="en-US" dirty="0"/>
              <a:t>The criteria for reporting are the same.  </a:t>
            </a:r>
          </a:p>
          <a:p>
            <a:pPr>
              <a:tabLst>
                <a:tab pos="128588" algn="l"/>
              </a:tabLst>
            </a:pPr>
            <a:r>
              <a:rPr lang="en-US" dirty="0"/>
              <a:t>The process for entering is different depending on if it is reported as a near miss or an incident.</a:t>
            </a:r>
          </a:p>
          <a:p>
            <a:pPr>
              <a:tabLst>
                <a:tab pos="128588" algn="l"/>
              </a:tabLst>
            </a:pPr>
            <a:r>
              <a:rPr lang="en-US" dirty="0"/>
              <a:t>See R-12-007 Near miss/Incident Reporting and Investigation Program</a:t>
            </a:r>
          </a:p>
          <a:p>
            <a:pPr>
              <a:tabLst>
                <a:tab pos="128588" algn="l"/>
              </a:tabLst>
            </a:pPr>
            <a:r>
              <a:rPr lang="en-US" dirty="0"/>
              <a:t>All events will be categorized as a CAT 0, 1, 2, 3, or 4 in accordance with RSP-1310 PSM/RMP Incident Investigation.</a:t>
            </a:r>
          </a:p>
        </p:txBody>
      </p:sp>
      <p:sp>
        <p:nvSpPr>
          <p:cNvPr id="2" name="Slide Number Placeholder 1">
            <a:extLst>
              <a:ext uri="{FF2B5EF4-FFF2-40B4-BE49-F238E27FC236}">
                <a16:creationId xmlns:a16="http://schemas.microsoft.com/office/drawing/2014/main" id="{DBB7B39F-EA57-6BA4-5233-ECC11482F7D9}"/>
              </a:ext>
            </a:extLst>
          </p:cNvPr>
          <p:cNvSpPr>
            <a:spLocks noGrp="1"/>
          </p:cNvSpPr>
          <p:nvPr>
            <p:ph type="sldNum" sz="quarter" idx="12"/>
          </p:nvPr>
        </p:nvSpPr>
        <p:spPr>
          <a:xfrm>
            <a:off x="8442037" y="4859623"/>
            <a:ext cx="466428" cy="273844"/>
          </a:xfrm>
        </p:spPr>
        <p:txBody>
          <a:bodyPr vert="horz" lIns="91440" tIns="45720" rIns="91440" bIns="45720" rtlCol="0" anchor="ctr">
            <a:normAutofit/>
          </a:bodyPr>
          <a:lstStyle/>
          <a:p>
            <a:pPr>
              <a:spcAft>
                <a:spcPts val="600"/>
              </a:spcAft>
            </a:pPr>
            <a:fld id="{2F2644E6-383A-4910-A31D-524C1459DB04}" type="slidenum">
              <a:rPr lang="en-US" smtClean="0"/>
              <a:pPr>
                <a:spcAft>
                  <a:spcPts val="600"/>
                </a:spcAft>
              </a:pPr>
              <a:t>9</a:t>
            </a:fld>
            <a:endParaRPr lang="en-US"/>
          </a:p>
        </p:txBody>
      </p:sp>
      <p:graphicFrame>
        <p:nvGraphicFramePr>
          <p:cNvPr id="3" name="Table 2">
            <a:extLst>
              <a:ext uri="{FF2B5EF4-FFF2-40B4-BE49-F238E27FC236}">
                <a16:creationId xmlns:a16="http://schemas.microsoft.com/office/drawing/2014/main" id="{17894C19-875B-3D6C-75AC-D57944456D8F}"/>
              </a:ext>
            </a:extLst>
          </p:cNvPr>
          <p:cNvGraphicFramePr>
            <a:graphicFrameLocks noGrp="1"/>
          </p:cNvGraphicFramePr>
          <p:nvPr>
            <p:extLst>
              <p:ext uri="{D42A27DB-BD31-4B8C-83A1-F6EECF244321}">
                <p14:modId xmlns:p14="http://schemas.microsoft.com/office/powerpoint/2010/main" val="427451887"/>
              </p:ext>
            </p:extLst>
          </p:nvPr>
        </p:nvGraphicFramePr>
        <p:xfrm>
          <a:off x="351474" y="1143387"/>
          <a:ext cx="4129088" cy="3426127"/>
        </p:xfrm>
        <a:graphic>
          <a:graphicData uri="http://schemas.openxmlformats.org/drawingml/2006/table">
            <a:tbl>
              <a:tblPr firstRow="1" bandRow="1">
                <a:tableStyleId>{5C22544A-7EE6-4342-B048-85BDC9FD1C3A}</a:tableStyleId>
              </a:tblPr>
              <a:tblGrid>
                <a:gridCol w="759801">
                  <a:extLst>
                    <a:ext uri="{9D8B030D-6E8A-4147-A177-3AD203B41FA5}">
                      <a16:colId xmlns:a16="http://schemas.microsoft.com/office/drawing/2014/main" val="914199114"/>
                    </a:ext>
                  </a:extLst>
                </a:gridCol>
                <a:gridCol w="1661186">
                  <a:extLst>
                    <a:ext uri="{9D8B030D-6E8A-4147-A177-3AD203B41FA5}">
                      <a16:colId xmlns:a16="http://schemas.microsoft.com/office/drawing/2014/main" val="428951371"/>
                    </a:ext>
                  </a:extLst>
                </a:gridCol>
                <a:gridCol w="1708101">
                  <a:extLst>
                    <a:ext uri="{9D8B030D-6E8A-4147-A177-3AD203B41FA5}">
                      <a16:colId xmlns:a16="http://schemas.microsoft.com/office/drawing/2014/main" val="1405413166"/>
                    </a:ext>
                  </a:extLst>
                </a:gridCol>
              </a:tblGrid>
              <a:tr h="220628">
                <a:tc>
                  <a:txBody>
                    <a:bodyPr/>
                    <a:lstStyle/>
                    <a:p>
                      <a:pPr algn="l" fontAlgn="b">
                        <a:buNone/>
                      </a:pPr>
                      <a:r>
                        <a:rPr lang="en-US" sz="900" u="none" strike="noStrike">
                          <a:effectLst/>
                        </a:rPr>
                        <a:t> </a:t>
                      </a:r>
                      <a:endParaRPr lang="en-US" sz="900" b="0" i="0" u="none" strike="noStrike">
                        <a:solidFill>
                          <a:srgbClr val="000000"/>
                        </a:solidFill>
                        <a:effectLst/>
                        <a:latin typeface="Aptos Narrow" panose="020B0004020202020204" pitchFamily="34" charset="0"/>
                      </a:endParaRPr>
                    </a:p>
                  </a:txBody>
                  <a:tcPr marL="4753" marR="4753" marT="4753" marB="0" anchor="b"/>
                </a:tc>
                <a:tc>
                  <a:txBody>
                    <a:bodyPr/>
                    <a:lstStyle/>
                    <a:p>
                      <a:pPr algn="ctr" fontAlgn="ctr">
                        <a:buNone/>
                      </a:pPr>
                      <a:r>
                        <a:rPr lang="en-US" sz="1200" u="sng" strike="noStrike">
                          <a:effectLst/>
                        </a:rPr>
                        <a:t>Near Miss</a:t>
                      </a:r>
                      <a:endParaRPr lang="en-US" sz="1200" b="1" i="1" u="sng" strike="noStrike">
                        <a:solidFill>
                          <a:srgbClr val="000000"/>
                        </a:solidFill>
                        <a:effectLst/>
                        <a:latin typeface="Aptos Narrow" panose="020B0004020202020204" pitchFamily="34" charset="0"/>
                      </a:endParaRPr>
                    </a:p>
                  </a:txBody>
                  <a:tcPr marL="4753" marR="4753" marT="4753" marB="0" anchor="ctr"/>
                </a:tc>
                <a:tc>
                  <a:txBody>
                    <a:bodyPr/>
                    <a:lstStyle/>
                    <a:p>
                      <a:pPr algn="ctr" fontAlgn="ctr">
                        <a:buNone/>
                      </a:pPr>
                      <a:r>
                        <a:rPr lang="en-US" sz="1200" u="sng" strike="noStrike">
                          <a:effectLst/>
                        </a:rPr>
                        <a:t>Incident</a:t>
                      </a:r>
                      <a:endParaRPr lang="en-US" sz="1200" b="1" i="1" u="sng" strike="noStrike">
                        <a:solidFill>
                          <a:srgbClr val="000000"/>
                        </a:solidFill>
                        <a:effectLst/>
                        <a:latin typeface="Arial" panose="020B0604020202020204" pitchFamily="34" charset="0"/>
                      </a:endParaRPr>
                    </a:p>
                  </a:txBody>
                  <a:tcPr marL="4753" marR="4753" marT="4753" marB="0" anchor="ctr"/>
                </a:tc>
                <a:extLst>
                  <a:ext uri="{0D108BD9-81ED-4DB2-BD59-A6C34878D82A}">
                    <a16:rowId xmlns:a16="http://schemas.microsoft.com/office/drawing/2014/main" val="2706852765"/>
                  </a:ext>
                </a:extLst>
              </a:tr>
              <a:tr h="1326325">
                <a:tc>
                  <a:txBody>
                    <a:bodyPr/>
                    <a:lstStyle/>
                    <a:p>
                      <a:pPr algn="ctr" fontAlgn="ctr">
                        <a:buNone/>
                      </a:pPr>
                      <a:r>
                        <a:rPr lang="en-US" sz="1200" u="sng" strike="noStrike" dirty="0">
                          <a:effectLst/>
                        </a:rPr>
                        <a:t>Definition</a:t>
                      </a:r>
                      <a:endParaRPr lang="en-US" sz="1200" b="1" i="0" u="sng" strike="noStrike" dirty="0">
                        <a:solidFill>
                          <a:srgbClr val="000000"/>
                        </a:solidFill>
                        <a:effectLst/>
                        <a:latin typeface="Aptos Narrow" panose="020B0004020202020204" pitchFamily="34" charset="0"/>
                      </a:endParaRPr>
                    </a:p>
                  </a:txBody>
                  <a:tcPr marL="4753" marR="4753" marT="4753" marB="0" anchor="ctr"/>
                </a:tc>
                <a:tc>
                  <a:txBody>
                    <a:bodyPr/>
                    <a:lstStyle/>
                    <a:p>
                      <a:pPr algn="l" rtl="0" fontAlgn="ctr">
                        <a:buNone/>
                      </a:pPr>
                      <a:r>
                        <a:rPr lang="en-US" sz="1200" u="none" strike="noStrike" dirty="0">
                          <a:effectLst/>
                        </a:rPr>
                        <a:t>Any unplanned event or sequence of events, which could have, but did </a:t>
                      </a:r>
                      <a:r>
                        <a:rPr lang="en-US" sz="1200" u="sng" strike="noStrike" dirty="0">
                          <a:effectLst/>
                        </a:rPr>
                        <a:t>not</a:t>
                      </a:r>
                      <a:r>
                        <a:rPr lang="en-US" sz="1200" u="none" strike="noStrike" dirty="0">
                          <a:effectLst/>
                        </a:rPr>
                        <a:t> result in adverse consequences. </a:t>
                      </a:r>
                      <a:endParaRPr lang="en-US" sz="1200" b="0" i="0" u="none" strike="noStrike" dirty="0">
                        <a:solidFill>
                          <a:srgbClr val="000000"/>
                        </a:solidFill>
                        <a:effectLst/>
                        <a:latin typeface="Arial" panose="020B0604020202020204" pitchFamily="34" charset="0"/>
                      </a:endParaRPr>
                    </a:p>
                  </a:txBody>
                  <a:tcPr marL="4753" marR="4753" marT="4753" marB="0" anchor="ctr"/>
                </a:tc>
                <a:tc>
                  <a:txBody>
                    <a:bodyPr/>
                    <a:lstStyle/>
                    <a:p>
                      <a:pPr algn="l" rtl="0" fontAlgn="ctr">
                        <a:buNone/>
                      </a:pPr>
                      <a:r>
                        <a:rPr lang="en-US" sz="1200" u="none" strike="noStrike" dirty="0">
                          <a:effectLst/>
                        </a:rPr>
                        <a:t>Any unplanned event that negatively impacts </a:t>
                      </a:r>
                      <a:r>
                        <a:rPr lang="en-US" sz="1200" u="sng" strike="noStrike" dirty="0">
                          <a:effectLst/>
                        </a:rPr>
                        <a:t>or could have</a:t>
                      </a:r>
                      <a:r>
                        <a:rPr lang="en-US" sz="1200" u="none" strike="noStrike" dirty="0">
                          <a:effectLst/>
                        </a:rPr>
                        <a:t> impacted Personal Safety, Environment, Process Safety, Product Quality, Security of an Asset.</a:t>
                      </a:r>
                      <a:endParaRPr lang="en-US" sz="1200" b="0" i="0" u="none" strike="noStrike" dirty="0">
                        <a:solidFill>
                          <a:srgbClr val="000000"/>
                        </a:solidFill>
                        <a:effectLst/>
                        <a:latin typeface="Arial" panose="020B0604020202020204" pitchFamily="34" charset="0"/>
                      </a:endParaRPr>
                    </a:p>
                  </a:txBody>
                  <a:tcPr marL="4753" marR="4753" marT="4753" marB="0" anchor="ctr"/>
                </a:tc>
                <a:extLst>
                  <a:ext uri="{0D108BD9-81ED-4DB2-BD59-A6C34878D82A}">
                    <a16:rowId xmlns:a16="http://schemas.microsoft.com/office/drawing/2014/main" val="3359897030"/>
                  </a:ext>
                </a:extLst>
              </a:tr>
              <a:tr h="1879174">
                <a:tc>
                  <a:txBody>
                    <a:bodyPr/>
                    <a:lstStyle/>
                    <a:p>
                      <a:pPr algn="ctr" fontAlgn="ctr">
                        <a:buNone/>
                      </a:pPr>
                      <a:r>
                        <a:rPr lang="en-US" sz="1200" u="sng" strike="noStrike">
                          <a:effectLst/>
                        </a:rPr>
                        <a:t>Reporting</a:t>
                      </a:r>
                      <a:endParaRPr lang="en-US" sz="1200" b="1" i="0" u="sng" strike="noStrike">
                        <a:solidFill>
                          <a:srgbClr val="000000"/>
                        </a:solidFill>
                        <a:effectLst/>
                        <a:latin typeface="Aptos Narrow" panose="020B0004020202020204" pitchFamily="34" charset="0"/>
                      </a:endParaRPr>
                    </a:p>
                  </a:txBody>
                  <a:tcPr marL="4753" marR="4753" marT="4753" marB="0" anchor="ctr"/>
                </a:tc>
                <a:tc>
                  <a:txBody>
                    <a:bodyPr/>
                    <a:lstStyle/>
                    <a:p>
                      <a:pPr algn="l" rtl="0" fontAlgn="ctr">
                        <a:buNone/>
                      </a:pPr>
                      <a:r>
                        <a:rPr lang="en-US" sz="1200" u="none" strike="noStrike" dirty="0">
                          <a:effectLst/>
                        </a:rPr>
                        <a:t>ALL employees can enter a near miss for review  by the Area Team,  supervisor or management for proper classification.</a:t>
                      </a:r>
                      <a:endParaRPr lang="en-US" sz="1200" b="0" i="0" u="none" strike="noStrike" dirty="0">
                        <a:solidFill>
                          <a:srgbClr val="000000"/>
                        </a:solidFill>
                        <a:effectLst/>
                        <a:latin typeface="Arial" panose="020B0604020202020204" pitchFamily="34" charset="0"/>
                      </a:endParaRPr>
                    </a:p>
                  </a:txBody>
                  <a:tcPr marL="4753" marR="4753" marT="4753" marB="0" anchor="ctr"/>
                </a:tc>
                <a:tc>
                  <a:txBody>
                    <a:bodyPr/>
                    <a:lstStyle/>
                    <a:p>
                      <a:pPr algn="l" rtl="0" fontAlgn="ctr">
                        <a:buNone/>
                      </a:pPr>
                      <a:r>
                        <a:rPr lang="en-US" sz="1200" u="none" strike="noStrike" dirty="0">
                          <a:effectLst/>
                        </a:rPr>
                        <a:t>Entered by staff with a preliminary category of incident and is visible to entire company once submitted.  To be reviewed by Area Team, supervisors, and management for proper classification and investigation lead.</a:t>
                      </a:r>
                      <a:endParaRPr lang="en-US" sz="1200" b="0" i="0" u="none" strike="noStrike" dirty="0">
                        <a:solidFill>
                          <a:srgbClr val="000000"/>
                        </a:solidFill>
                        <a:effectLst/>
                        <a:latin typeface="Arial" panose="020B0604020202020204" pitchFamily="34" charset="0"/>
                      </a:endParaRPr>
                    </a:p>
                  </a:txBody>
                  <a:tcPr marL="4753" marR="4753" marT="4753" marB="0" anchor="ctr"/>
                </a:tc>
                <a:extLst>
                  <a:ext uri="{0D108BD9-81ED-4DB2-BD59-A6C34878D82A}">
                    <a16:rowId xmlns:a16="http://schemas.microsoft.com/office/drawing/2014/main" val="2762152575"/>
                  </a:ext>
                </a:extLst>
              </a:tr>
            </a:tbl>
          </a:graphicData>
        </a:graphic>
      </p:graphicFrame>
    </p:spTree>
    <p:custDataLst>
      <p:tags r:id="rId1"/>
    </p:custDataLst>
    <p:extLst>
      <p:ext uri="{BB962C8B-B14F-4D97-AF65-F5344CB8AC3E}">
        <p14:creationId xmlns:p14="http://schemas.microsoft.com/office/powerpoint/2010/main" val="31829645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6"/>
  <p:tag name="ARTICULATE_DESIGN_ID_MPC LP TEMPLATE" val="zwAfMZAA"/>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PC LP Template">
  <a:themeElements>
    <a:clrScheme name="MOC_Colors_2010A">
      <a:dk1>
        <a:srgbClr val="000000"/>
      </a:dk1>
      <a:lt1>
        <a:srgbClr val="FFFFFF"/>
      </a:lt1>
      <a:dk2>
        <a:srgbClr val="0060AE"/>
      </a:dk2>
      <a:lt2>
        <a:srgbClr val="FFCC00"/>
      </a:lt2>
      <a:accent1>
        <a:srgbClr val="ED174F"/>
      </a:accent1>
      <a:accent2>
        <a:srgbClr val="FFFF66"/>
      </a:accent2>
      <a:accent3>
        <a:srgbClr val="9933FF"/>
      </a:accent3>
      <a:accent4>
        <a:srgbClr val="33CC33"/>
      </a:accent4>
      <a:accent5>
        <a:srgbClr val="6699FF"/>
      </a:accent5>
      <a:accent6>
        <a:srgbClr val="FF9933"/>
      </a:accent6>
      <a:hlink>
        <a:srgbClr val="00307F"/>
      </a:hlink>
      <a:folHlink>
        <a:srgbClr val="4C90FF"/>
      </a:folHlink>
    </a:clrScheme>
    <a:fontScheme name="MPLX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PC LP 16x9 Template.potx" id="{404D5822-3140-4B8D-B0B1-B829E73D994A}" vid="{E64C2D0F-0699-4754-97D4-31D4562589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appedRecordSeries xmlns="874e6739-022b-4d38-a832-8b3d3f8180ab">Organizational Information</MappedRecordSeries>
    <n098ebb87c784f83a42ec9af1bd9cecf xmlns="13102e63-8df2-463d-b456-b153fd94878f">
      <Terms xmlns="http://schemas.microsoft.com/office/infopath/2007/PartnerControls"/>
    </n098ebb87c784f83a42ec9af1bd9cecf>
    <ac28b01270a741659ca1702f61e5905d xmlns="13102e63-8df2-463d-b456-b153fd94878f">
      <Terms xmlns="http://schemas.microsoft.com/office/infopath/2007/PartnerControls"/>
    </ac28b01270a741659ca1702f61e5905d>
    <b0caa8eb156f4565967e6e39d216d06b xmlns="8b6554e0-6c02-4d94-8886-01899cf0d43b">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32ca1fd3-5f6e-4457-8601-3240b5297d4c</TermId>
        </TermInfo>
      </Terms>
    </b0caa8eb156f4565967e6e39d216d06b>
    <TaxKeywordTaxHTField xmlns="484c8c59-755d-4516-b8d2-1621b38262b4">
      <Terms xmlns="http://schemas.microsoft.com/office/infopath/2007/PartnerControls"/>
    </TaxKeywordTaxHTField>
    <n4567c8ba68a4f639ae0ab1902ae4a96 xmlns="8dd6cfa0-c720-477c-8c78-13341ad92507">
      <Terms xmlns="http://schemas.microsoft.com/office/infopath/2007/PartnerControls"/>
    </n4567c8ba68a4f639ae0ab1902ae4a96>
    <hd313e3cdfe647b3a6b09e2e2bc5fac2 xmlns="13102e63-8df2-463d-b456-b153fd94878f">
      <Terms xmlns="http://schemas.microsoft.com/office/infopath/2007/PartnerControls">
        <TermInfo xmlns="http://schemas.microsoft.com/office/infopath/2007/PartnerControls">
          <TermName xmlns="http://schemas.microsoft.com/office/infopath/2007/PartnerControls">Business Unit</TermName>
          <TermId xmlns="http://schemas.microsoft.com/office/infopath/2007/PartnerControls">d243dc7c-05fb-4ab4-82e7-434edd086e0f</TermId>
        </TermInfo>
      </Terms>
    </hd313e3cdfe647b3a6b09e2e2bc5fac2>
    <p412ac8d45554458a97bfcbdaea713f8 xmlns="8dd6cfa0-c720-477c-8c78-13341ad92507">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72b8e752-526f-4a85-bf96-f5fadb15ce3f</TermId>
        </TermInfo>
      </Terms>
    </p412ac8d45554458a97bfcbdaea713f8>
    <l4fa28db16204ee8a0d9625e3b412144 xmlns="8dd6cfa0-c720-477c-8c78-13341ad92507">
      <Terms xmlns="http://schemas.microsoft.com/office/infopath/2007/PartnerControls"/>
    </l4fa28db16204ee8a0d9625e3b412144>
    <OwningOrganization xmlns="874e6739-022b-4d38-a832-8b3d3f8180ab">Kenai Refinery (27000074)</OwningOrganization>
    <LegacyContentType xmlns="874e6739-022b-4d38-a832-8b3d3f8180ab">Document</LegacyContentType>
    <b02ef9c9ba2b47a7a966ec85f27fc64b xmlns="13102e63-8df2-463d-b456-b153fd94878f">
      <Terms xmlns="http://schemas.microsoft.com/office/infopath/2007/PartnerControls">
        <TermInfo xmlns="http://schemas.microsoft.com/office/infopath/2007/PartnerControls">
          <TermName xmlns="http://schemas.microsoft.com/office/infopath/2007/PartnerControls">Learning Center</TermName>
          <TermId xmlns="http://schemas.microsoft.com/office/infopath/2007/PartnerControls">1b396958-22ae-464c-b8a3-1a37c93b4e21</TermId>
        </TermInfo>
      </Terms>
    </b02ef9c9ba2b47a7a966ec85f27fc64b>
    <Owner xmlns="13102e63-8df2-463d-b456-b153fd94878f">
      <UserInfo>
        <DisplayName/>
        <AccountId xsi:nil="true"/>
        <AccountType/>
      </UserInfo>
    </Owner>
    <TaxCatchAll xmlns="e4aa1ec9-4760-4ed8-bf86-c2321bbb76c6">
      <Value>19</Value>
      <Value>4</Value>
      <Value>3</Value>
      <Value>1</Value>
    </TaxCatchAll>
    <OwnerOrgCode xmlns="e4aa1ec9-4760-4ed8-bf86-c2321bbb76c6">27000074</OwnerOrgCod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BE4DDF57F6FE246BE2DB31CAA31A153" ma:contentTypeVersion="39" ma:contentTypeDescription="Create a new document." ma:contentTypeScope="" ma:versionID="6730ae29b080abced58dd493a47b2c8a">
  <xsd:schema xmlns:xsd="http://www.w3.org/2001/XMLSchema" xmlns:xs="http://www.w3.org/2001/XMLSchema" xmlns:p="http://schemas.microsoft.com/office/2006/metadata/properties" xmlns:ns2="13102e63-8df2-463d-b456-b153fd94878f" xmlns:ns3="e4aa1ec9-4760-4ed8-bf86-c2321bbb76c6" xmlns:ns4="484c8c59-755d-4516-b8d2-1621b38262b4" xmlns:ns5="8b6554e0-6c02-4d94-8886-01899cf0d43b" xmlns:ns6="8dd6cfa0-c720-477c-8c78-13341ad92507" xmlns:ns7="874e6739-022b-4d38-a832-8b3d3f8180ab" xmlns:ns8="49e704dd-dd4b-4201-812d-e235186cf290" targetNamespace="http://schemas.microsoft.com/office/2006/metadata/properties" ma:root="true" ma:fieldsID="81aa5b14cc290a9d88115ac68844157f" ns2:_="" ns3:_="" ns4:_="" ns5:_="" ns6:_="" ns7:_="" ns8:_="">
    <xsd:import namespace="13102e63-8df2-463d-b456-b153fd94878f"/>
    <xsd:import namespace="e4aa1ec9-4760-4ed8-bf86-c2321bbb76c6"/>
    <xsd:import namespace="484c8c59-755d-4516-b8d2-1621b38262b4"/>
    <xsd:import namespace="8b6554e0-6c02-4d94-8886-01899cf0d43b"/>
    <xsd:import namespace="8dd6cfa0-c720-477c-8c78-13341ad92507"/>
    <xsd:import namespace="874e6739-022b-4d38-a832-8b3d3f8180ab"/>
    <xsd:import namespace="49e704dd-dd4b-4201-812d-e235186cf290"/>
    <xsd:element name="properties">
      <xsd:complexType>
        <xsd:sequence>
          <xsd:element name="documentManagement">
            <xsd:complexType>
              <xsd:all>
                <xsd:element ref="ns2:b02ef9c9ba2b47a7a966ec85f27fc64b" minOccurs="0"/>
                <xsd:element ref="ns3:TaxCatchAll" minOccurs="0"/>
                <xsd:element ref="ns2:hd313e3cdfe647b3a6b09e2e2bc5fac2" minOccurs="0"/>
                <xsd:element ref="ns2:n098ebb87c784f83a42ec9af1bd9cecf" minOccurs="0"/>
                <xsd:element ref="ns2:Owner" minOccurs="0"/>
                <xsd:element ref="ns2:ac28b01270a741659ca1702f61e5905d" minOccurs="0"/>
                <xsd:element ref="ns4:TaxKeywordTaxHTField" minOccurs="0"/>
                <xsd:element ref="ns5:b0caa8eb156f4565967e6e39d216d06b" minOccurs="0"/>
                <xsd:element ref="ns6:p412ac8d45554458a97bfcbdaea713f8" minOccurs="0"/>
                <xsd:element ref="ns6:l4fa28db16204ee8a0d9625e3b412144" minOccurs="0"/>
                <xsd:element ref="ns6:n4567c8ba68a4f639ae0ab1902ae4a96" minOccurs="0"/>
                <xsd:element ref="ns7:MappedRecordSeries" minOccurs="0"/>
                <xsd:element ref="ns7:LegacyContentType" minOccurs="0"/>
                <xsd:element ref="ns7:OwningOrganization" minOccurs="0"/>
                <xsd:element ref="ns3:OwnerOrgCode" minOccurs="0"/>
                <xsd:element ref="ns8:MediaServiceMetadata" minOccurs="0"/>
                <xsd:element ref="ns8:MediaServiceFastMetadata" minOccurs="0"/>
                <xsd:element ref="ns8:MediaServiceAutoKeyPoints" minOccurs="0"/>
                <xsd:element ref="ns8:MediaServiceKeyPoints" minOccurs="0"/>
                <xsd:element ref="ns8:MediaServiceAutoTags" minOccurs="0"/>
                <xsd:element ref="ns8:MediaLengthInSeconds" minOccurs="0"/>
                <xsd:element ref="ns8:MediaServiceOCR" minOccurs="0"/>
                <xsd:element ref="ns8:MediaServiceGenerationTime" minOccurs="0"/>
                <xsd:element ref="ns8:MediaServiceEventHashCode" minOccurs="0"/>
                <xsd:element ref="ns3:SharedWithUsers" minOccurs="0"/>
                <xsd:element ref="ns3:SharedWithDetails" minOccurs="0"/>
                <xsd:element ref="ns8:MediaServiceDateTaken" minOccurs="0"/>
                <xsd:element ref="ns8:MediaServiceObjectDetectorVersions" minOccurs="0"/>
                <xsd:element ref="ns8:MediaServiceSearchProperties" minOccurs="0"/>
                <xsd:element ref="ns8: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102e63-8df2-463d-b456-b153fd94878f" elementFormDefault="qualified">
    <xsd:import namespace="http://schemas.microsoft.com/office/2006/documentManagement/types"/>
    <xsd:import namespace="http://schemas.microsoft.com/office/infopath/2007/PartnerControls"/>
    <xsd:element name="b02ef9c9ba2b47a7a966ec85f27fc64b" ma:index="8" nillable="true" ma:taxonomy="true" ma:internalName="b02ef9c9ba2b47a7a966ec85f27fc64b" ma:taxonomyFieldName="Team" ma:displayName="Team" ma:fieldId="{b02ef9c9-ba2b-47a7-a966-ec85f27fc64b}" ma:taxonomyMulti="true" ma:sspId="9d3dc079-0d96-4575-90ae-c0c875b5f743" ma:termSetId="e75d72a3-1f4f-474a-80bd-cd7cc4e43956" ma:anchorId="00000000-0000-0000-0000-000000000000" ma:open="false" ma:isKeyword="false">
      <xsd:complexType>
        <xsd:sequence>
          <xsd:element ref="pc:Terms" minOccurs="0" maxOccurs="1"/>
        </xsd:sequence>
      </xsd:complexType>
    </xsd:element>
    <xsd:element name="hd313e3cdfe647b3a6b09e2e2bc5fac2" ma:index="11" nillable="true" ma:taxonomy="true" ma:internalName="hd313e3cdfe647b3a6b09e2e2bc5fac2" ma:taxonomyFieldName="TeamType" ma:displayName="Team Type" ma:fieldId="{1d313e3c-dfe6-47b3-a6b0-9e2e2bc5fac2}" ma:sspId="9d3dc079-0d96-4575-90ae-c0c875b5f743" ma:termSetId="14664bb3-b598-4762-9d05-d5b859d6e09b" ma:anchorId="00000000-0000-0000-0000-000000000000" ma:open="false" ma:isKeyword="false">
      <xsd:complexType>
        <xsd:sequence>
          <xsd:element ref="pc:Terms" minOccurs="0" maxOccurs="1"/>
        </xsd:sequence>
      </xsd:complexType>
    </xsd:element>
    <xsd:element name="n098ebb87c784f83a42ec9af1bd9cecf" ma:index="13" nillable="true" ma:taxonomy="true" ma:internalName="n098ebb87c784f83a42ec9af1bd9cecf" ma:taxonomyFieldName="Topic" ma:displayName="Topic" ma:fieldId="{7098ebb8-7c78-4f83-a42e-c9af1bd9cecf}" ma:sspId="9d3dc079-0d96-4575-90ae-c0c875b5f743" ma:termSetId="8ca3fd85-7b5c-42e6-a6be-bfca5e182723" ma:anchorId="00000000-0000-0000-0000-000000000000" ma:open="false" ma:isKeyword="false">
      <xsd:complexType>
        <xsd:sequence>
          <xsd:element ref="pc:Terms" minOccurs="0" maxOccurs="1"/>
        </xsd:sequence>
      </xsd:complexType>
    </xsd:element>
    <xsd:element name="Owner" ma:index="15" nillable="true" ma:displayName="Owner" ma:description="Please select the owner this content applied to" ma:SharePointGroup="0" ma:internalName="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c28b01270a741659ca1702f61e5905d" ma:index="16" nillable="true" ma:taxonomy="true" ma:internalName="ac28b01270a741659ca1702f61e5905d" ma:taxonomyFieldName="ResourceType" ma:displayName="Resource Type" ma:fieldId="{ac28b012-70a7-4165-9ca1-702f61e5905d}" ma:sspId="9d3dc079-0d96-4575-90ae-c0c875b5f743" ma:termSetId="5792e98d-b39f-42d0-961b-31f9dd407dee"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4aa1ec9-4760-4ed8-bf86-c2321bbb76c6"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2cc942d1-a5cb-4815-9e18-1feb1169eeca}" ma:internalName="TaxCatchAll" ma:showField="CatchAllData" ma:web="e4aa1ec9-4760-4ed8-bf86-c2321bbb76c6">
      <xsd:complexType>
        <xsd:complexContent>
          <xsd:extension base="dms:MultiChoiceLookup">
            <xsd:sequence>
              <xsd:element name="Value" type="dms:Lookup" maxOccurs="unbounded" minOccurs="0" nillable="true"/>
            </xsd:sequence>
          </xsd:extension>
        </xsd:complexContent>
      </xsd:complexType>
    </xsd:element>
    <xsd:element name="OwnerOrgCode" ma:index="31" nillable="true" ma:displayName="Owner Org Code" ma:default="27000085" ma:internalName="OwnerOrgCode" ma:readOnly="true">
      <xsd:simpleType>
        <xsd:restriction base="dms:Text">
          <xsd:maxLength value="255"/>
        </xsd:restriction>
      </xsd:simpleType>
    </xsd:element>
    <xsd:element name="SharedWithUsers" ma:index="4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84c8c59-755d-4516-b8d2-1621b38262b4" elementFormDefault="qualified">
    <xsd:import namespace="http://schemas.microsoft.com/office/2006/documentManagement/types"/>
    <xsd:import namespace="http://schemas.microsoft.com/office/infopath/2007/PartnerControls"/>
    <xsd:element name="TaxKeywordTaxHTField" ma:index="18" nillable="true" ma:taxonomy="true" ma:internalName="TaxKeywordTaxHTField" ma:taxonomyFieldName="TaxKeyword" ma:displayName="Enterprise Keywords" ma:fieldId="{23f27201-bee3-471e-b2e7-b64fd8b7ca38}" ma:taxonomyMulti="true" ma:sspId="9d3dc079-0d96-4575-90ae-c0c875b5f743"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6554e0-6c02-4d94-8886-01899cf0d43b" elementFormDefault="qualified">
    <xsd:import namespace="http://schemas.microsoft.com/office/2006/documentManagement/types"/>
    <xsd:import namespace="http://schemas.microsoft.com/office/infopath/2007/PartnerControls"/>
    <xsd:element name="b0caa8eb156f4565967e6e39d216d06b" ma:index="20" nillable="true" ma:taxonomy="true" ma:internalName="b0caa8eb156f4565967e6e39d216d06b" ma:taxonomyFieldName="Languages" ma:displayName="Languages" ma:default="1;#English|32ca1fd3-5f6e-4457-8601-3240b5297d4c" ma:fieldId="{b0caa8eb-156f-4565-967e-6e39d216d06b}" ma:sspId="9d3dc079-0d96-4575-90ae-c0c875b5f743" ma:termSetId="2ece876c-f993-4461-a37b-05a4166201c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dd6cfa0-c720-477c-8c78-13341ad92507" elementFormDefault="qualified">
    <xsd:import namespace="http://schemas.microsoft.com/office/2006/documentManagement/types"/>
    <xsd:import namespace="http://schemas.microsoft.com/office/infopath/2007/PartnerControls"/>
    <xsd:element name="p412ac8d45554458a97bfcbdaea713f8" ma:index="22" nillable="true" ma:taxonomy="true" ma:internalName="p412ac8d45554458a97bfcbdaea713f8" ma:taxonomyFieldName="SupplementalMarkings" ma:displayName="Confidentiality" ma:default="" ma:fieldId="{9412ac8d-4555-4458-a97b-fcbdaea713f8}" ma:sspId="9d3dc079-0d96-4575-90ae-c0c875b5f743" ma:termSetId="b2ef3f8b-6f45-4c67-bddc-a61a96060b19" ma:anchorId="00000000-0000-0000-0000-000000000000" ma:open="false" ma:isKeyword="false">
      <xsd:complexType>
        <xsd:sequence>
          <xsd:element ref="pc:Terms" minOccurs="0" maxOccurs="1"/>
        </xsd:sequence>
      </xsd:complexType>
    </xsd:element>
    <xsd:element name="l4fa28db16204ee8a0d9625e3b412144" ma:index="24" nillable="true" ma:taxonomy="true" ma:internalName="l4fa28db16204ee8a0d9625e3b412144" ma:taxonomyFieldName="Integrity" ma:displayName="Integrity" ma:default="" ma:fieldId="{54fa28db-1620-4ee8-a0d9-625e3b412144}" ma:sspId="9d3dc079-0d96-4575-90ae-c0c875b5f743" ma:termSetId="da840edb-f0c4-4778-93e8-59f277d3ab20" ma:anchorId="00000000-0000-0000-0000-000000000000" ma:open="false" ma:isKeyword="false">
      <xsd:complexType>
        <xsd:sequence>
          <xsd:element ref="pc:Terms" minOccurs="0" maxOccurs="1"/>
        </xsd:sequence>
      </xsd:complexType>
    </xsd:element>
    <xsd:element name="n4567c8ba68a4f639ae0ab1902ae4a96" ma:index="26" nillable="true" ma:taxonomy="true" ma:internalName="n4567c8ba68a4f639ae0ab1902ae4a96" ma:taxonomyFieldName="Availability" ma:displayName="Availability" ma:default="" ma:fieldId="{74567c8b-a68a-4f63-9ae0-ab1902ae4a96}" ma:sspId="9d3dc079-0d96-4575-90ae-c0c875b5f743" ma:termSetId="106c72f5-422e-44dd-88d1-6524746fa7e6"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74e6739-022b-4d38-a832-8b3d3f8180ab" elementFormDefault="qualified">
    <xsd:import namespace="http://schemas.microsoft.com/office/2006/documentManagement/types"/>
    <xsd:import namespace="http://schemas.microsoft.com/office/infopath/2007/PartnerControls"/>
    <xsd:element name="MappedRecordSeries" ma:index="28" nillable="true" ma:displayName="Mapped Record Series" ma:internalName="MappedRecordSeries" ma:readOnly="true">
      <xsd:simpleType>
        <xsd:restriction base="dms:Text">
          <xsd:maxLength value="255"/>
        </xsd:restriction>
      </xsd:simpleType>
    </xsd:element>
    <xsd:element name="LegacyContentType" ma:index="29" nillable="true" ma:displayName="Legacy Content Type" ma:internalName="LegacyContentType" ma:readOnly="true">
      <xsd:simpleType>
        <xsd:restriction base="dms:Text">
          <xsd:maxLength value="255"/>
        </xsd:restriction>
      </xsd:simpleType>
    </xsd:element>
    <xsd:element name="OwningOrganization" ma:index="30" nillable="true" ma:displayName="Owning Organization" ma:default="Anacortes Refinery (27000085)" ma:internalName="OwningOrganization" ma:readOnly="tru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e704dd-dd4b-4201-812d-e235186cf290" elementFormDefault="qualified">
    <xsd:import namespace="http://schemas.microsoft.com/office/2006/documentManagement/types"/>
    <xsd:import namespace="http://schemas.microsoft.com/office/infopath/2007/PartnerControls"/>
    <xsd:element name="MediaServiceMetadata" ma:index="32" nillable="true" ma:displayName="MediaServiceMetadata" ma:hidden="true" ma:internalName="MediaServiceMetadata" ma:readOnly="true">
      <xsd:simpleType>
        <xsd:restriction base="dms:Note"/>
      </xsd:simpleType>
    </xsd:element>
    <xsd:element name="MediaServiceFastMetadata" ma:index="33" nillable="true" ma:displayName="MediaServiceFastMetadata" ma:hidden="true" ma:internalName="MediaServiceFastMetadata" ma:readOnly="true">
      <xsd:simpleType>
        <xsd:restriction base="dms:Note"/>
      </xsd:simpleType>
    </xsd:element>
    <xsd:element name="MediaServiceAutoKeyPoints" ma:index="34" nillable="true" ma:displayName="MediaServiceAutoKeyPoints" ma:hidden="true" ma:internalName="MediaServiceAutoKeyPoints" ma:readOnly="true">
      <xsd:simpleType>
        <xsd:restriction base="dms:Note"/>
      </xsd:simpleType>
    </xsd:element>
    <xsd:element name="MediaServiceKeyPoints" ma:index="35" nillable="true" ma:displayName="KeyPoints" ma:internalName="MediaServiceKeyPoints" ma:readOnly="true">
      <xsd:simpleType>
        <xsd:restriction base="dms:Note">
          <xsd:maxLength value="255"/>
        </xsd:restriction>
      </xsd:simpleType>
    </xsd:element>
    <xsd:element name="MediaServiceAutoTags" ma:index="36" nillable="true" ma:displayName="Tags" ma:internalName="MediaServiceAutoTags" ma:readOnly="true">
      <xsd:simpleType>
        <xsd:restriction base="dms:Text"/>
      </xsd:simpleType>
    </xsd:element>
    <xsd:element name="MediaLengthInSeconds" ma:index="37" nillable="true" ma:displayName="MediaLengthInSeconds" ma:hidden="true" ma:internalName="MediaLengthInSeconds" ma:readOnly="true">
      <xsd:simpleType>
        <xsd:restriction base="dms:Unknown"/>
      </xsd:simpleType>
    </xsd:element>
    <xsd:element name="MediaServiceOCR" ma:index="38" nillable="true" ma:displayName="Extracted Text" ma:internalName="MediaServiceOCR" ma:readOnly="true">
      <xsd:simpleType>
        <xsd:restriction base="dms:Note">
          <xsd:maxLength value="255"/>
        </xsd:restriction>
      </xsd:simpleType>
    </xsd:element>
    <xsd:element name="MediaServiceGenerationTime" ma:index="39" nillable="true" ma:displayName="MediaServiceGenerationTime" ma:hidden="true" ma:internalName="MediaServiceGenerationTime" ma:readOnly="true">
      <xsd:simpleType>
        <xsd:restriction base="dms:Text"/>
      </xsd:simpleType>
    </xsd:element>
    <xsd:element name="MediaServiceEventHashCode" ma:index="40" nillable="true" ma:displayName="MediaServiceEventHashCode" ma:hidden="true" ma:internalName="MediaServiceEventHashCode" ma:readOnly="true">
      <xsd:simpleType>
        <xsd:restriction base="dms:Text"/>
      </xsd:simpleType>
    </xsd:element>
    <xsd:element name="MediaServiceDateTaken" ma:index="43" nillable="true" ma:displayName="MediaServiceDateTaken" ma:hidden="true" ma:indexed="true" ma:internalName="MediaServiceDateTaken" ma:readOnly="true">
      <xsd:simpleType>
        <xsd:restriction base="dms:Text"/>
      </xsd:simpleType>
    </xsd:element>
    <xsd:element name="MediaServiceObjectDetectorVersions" ma:index="44" nillable="true" ma:displayName="MediaServiceObjectDetectorVersions" ma:hidden="true" ma:indexed="true" ma:internalName="MediaServiceObjectDetectorVersions" ma:readOnly="true">
      <xsd:simpleType>
        <xsd:restriction base="dms:Text"/>
      </xsd:simpleType>
    </xsd:element>
    <xsd:element name="MediaServiceSearchProperties" ma:index="45" nillable="true" ma:displayName="MediaServiceSearchProperties" ma:hidden="true" ma:internalName="MediaServiceSearchProperties" ma:readOnly="true">
      <xsd:simpleType>
        <xsd:restriction base="dms:Note"/>
      </xsd:simpleType>
    </xsd:element>
    <xsd:element name="MediaServiceBillingMetadata" ma:index="4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93888A-6325-4B89-8B87-3FB7DC57B421}">
  <ds:schemaRefs>
    <ds:schemaRef ds:uri="http://schemas.microsoft.com/office/2006/metadata/properties"/>
    <ds:schemaRef ds:uri="http://schemas.microsoft.com/office/infopath/2007/PartnerControls"/>
    <ds:schemaRef ds:uri="874e6739-022b-4d38-a832-8b3d3f8180ab"/>
    <ds:schemaRef ds:uri="13102e63-8df2-463d-b456-b153fd94878f"/>
    <ds:schemaRef ds:uri="8b6554e0-6c02-4d94-8886-01899cf0d43b"/>
    <ds:schemaRef ds:uri="484c8c59-755d-4516-b8d2-1621b38262b4"/>
    <ds:schemaRef ds:uri="8dd6cfa0-c720-477c-8c78-13341ad92507"/>
    <ds:schemaRef ds:uri="54884679-b598-47fb-8f80-9318c4b3b2ad"/>
  </ds:schemaRefs>
</ds:datastoreItem>
</file>

<file path=customXml/itemProps2.xml><?xml version="1.0" encoding="utf-8"?>
<ds:datastoreItem xmlns:ds="http://schemas.openxmlformats.org/officeDocument/2006/customXml" ds:itemID="{BCA02D3C-B9C7-4641-9CA1-F7BCCAD5772A}">
  <ds:schemaRefs>
    <ds:schemaRef ds:uri="http://schemas.microsoft.com/sharepoint/v3/contenttype/forms"/>
  </ds:schemaRefs>
</ds:datastoreItem>
</file>

<file path=customXml/itemProps3.xml><?xml version="1.0" encoding="utf-8"?>
<ds:datastoreItem xmlns:ds="http://schemas.openxmlformats.org/officeDocument/2006/customXml" ds:itemID="{B7C9473C-29BF-4890-B06D-DFCC1AC9FA2A}"/>
</file>

<file path=docMetadata/LabelInfo.xml><?xml version="1.0" encoding="utf-8"?>
<clbl:labelList xmlns:clbl="http://schemas.microsoft.com/office/2020/mipLabelMetadata">
  <clbl:label id="{17a241b2-6b05-453b-98eb-ec32a0b91c8d}" enabled="1" method="Privileged" siteId="{1640f4ce-86c6-44f2-a477-06bd39617e97}" contentBits="0" removed="0"/>
</clbl:labelList>
</file>

<file path=docProps/app.xml><?xml version="1.0" encoding="utf-8"?>
<Properties xmlns="http://schemas.openxmlformats.org/officeDocument/2006/extended-properties" xmlns:vt="http://schemas.openxmlformats.org/officeDocument/2006/docPropsVTypes">
  <Template/>
  <TotalTime>76</TotalTime>
  <Words>1924</Words>
  <Application>Microsoft Office PowerPoint</Application>
  <PresentationFormat>On-screen Show (16:9)</PresentationFormat>
  <Paragraphs>181</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 Narrow</vt:lpstr>
      <vt:lpstr>Arial</vt:lpstr>
      <vt:lpstr>Calibri</vt:lpstr>
      <vt:lpstr>Eras Bold ITC</vt:lpstr>
      <vt:lpstr>Tahoma</vt:lpstr>
      <vt:lpstr>Wingdings</vt:lpstr>
      <vt:lpstr>MPC LP Template</vt:lpstr>
      <vt:lpstr>Environmental, Safety &amp; Security Sequential Safety Meeting</vt:lpstr>
      <vt:lpstr>ESS Safety Metrics</vt:lpstr>
      <vt:lpstr>Start Safe and Stay Safe:   Confined Space Reference Sheet</vt:lpstr>
      <vt:lpstr>Start Safe and Stay Safe:   Confined Space Reference Sheet</vt:lpstr>
      <vt:lpstr>Start Safe and Stay Safe:   Confined Space Reference Sheet</vt:lpstr>
      <vt:lpstr>Start Safe and Stay Safe:   COB 1/2 Breathing Protection</vt:lpstr>
      <vt:lpstr>PowerPoint Presentation</vt:lpstr>
      <vt:lpstr> Start Safe and Stay Safe:                   </vt:lpstr>
      <vt:lpstr>PowerPoint Presentation</vt:lpstr>
      <vt:lpstr>Intelex Home Page</vt:lpstr>
      <vt:lpstr>PowerPoint Presentation</vt:lpstr>
      <vt:lpstr>Do You Know? Near Misses/Incidents Are the Same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Colburn, Amy</dc:creator>
  <cp:keywords/>
  <dc:description/>
  <cp:lastModifiedBy>Montoya, Jordan</cp:lastModifiedBy>
  <cp:revision>7</cp:revision>
  <dcterms:created xsi:type="dcterms:W3CDTF">2025-11-05T22:48:09Z</dcterms:created>
  <dcterms:modified xsi:type="dcterms:W3CDTF">2026-07-30T20:11:46Z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0x0101006BE4DDF57F6FE246BE2DB31CAA31A153</vt:lpwstr>
  </property>
  <property fmtid="{D5CDD505-2E9C-101B-9397-08002B2CF9AE}" pid="3" name="_dlc_policyId">
    <vt:lpwstr>0x01010053AE0AC4C17DAE4E8847B0D5EC1822B3|-1118241381</vt:lpwstr>
  </property>
  <property fmtid="{D5CDD505-2E9C-101B-9397-08002B2CF9AE}" pid="4" name="ItemRetentionFormula">
    <vt:lpwstr>&lt;formula id="Gimmal.SharePoint.Portal.FrameworkContentExpirationFormula" /&gt;</vt:lpwstr>
  </property>
  <property fmtid="{D5CDD505-2E9C-101B-9397-08002B2CF9AE}" pid="5" name="TaxKeyword">
    <vt:lpwstr/>
  </property>
  <property fmtid="{D5CDD505-2E9C-101B-9397-08002B2CF9AE}" pid="6" name="_dlc_DocIdItemGuid">
    <vt:lpwstr>9e1b750a-1146-4585-bb43-291940076bb9</vt:lpwstr>
  </property>
  <property fmtid="{D5CDD505-2E9C-101B-9397-08002B2CF9AE}" pid="7" name="Topic">
    <vt:lpwstr/>
  </property>
  <property fmtid="{D5CDD505-2E9C-101B-9397-08002B2CF9AE}" pid="8" name="Team">
    <vt:lpwstr>19;#Learning Center|1b396958-22ae-464c-b8a3-1a37c93b4e21</vt:lpwstr>
  </property>
  <property fmtid="{D5CDD505-2E9C-101B-9397-08002B2CF9AE}" pid="9" name="ResourceType">
    <vt:lpwstr/>
  </property>
  <property fmtid="{D5CDD505-2E9C-101B-9397-08002B2CF9AE}" pid="10" name="Availability">
    <vt:lpwstr/>
  </property>
  <property fmtid="{D5CDD505-2E9C-101B-9397-08002B2CF9AE}" pid="11" name="Integrity">
    <vt:lpwstr/>
  </property>
  <property fmtid="{D5CDD505-2E9C-101B-9397-08002B2CF9AE}" pid="12" name="TeamType">
    <vt:lpwstr>3;#Business Unit|d243dc7c-05fb-4ab4-82e7-434edd086e0f</vt:lpwstr>
  </property>
  <property fmtid="{D5CDD505-2E9C-101B-9397-08002B2CF9AE}" pid="13" name="Languages">
    <vt:lpwstr>1;#English|32ca1fd3-5f6e-4457-8601-3240b5297d4c</vt:lpwstr>
  </property>
  <property fmtid="{D5CDD505-2E9C-101B-9397-08002B2CF9AE}" pid="14" name="SupplementalMarkings">
    <vt:lpwstr>4;#Internal|72b8e752-526f-4a85-bf96-f5fadb15ce3f</vt:lpwstr>
  </property>
  <property fmtid="{D5CDD505-2E9C-101B-9397-08002B2CF9AE}" pid="15" name="ArticulateGUID">
    <vt:lpwstr>14AA0EBA-C0D1-4B22-8E49-912E0041C055</vt:lpwstr>
  </property>
  <property fmtid="{D5CDD505-2E9C-101B-9397-08002B2CF9AE}" pid="16" name="ArticulatePath">
    <vt:lpwstr>Presentation2</vt:lpwstr>
  </property>
</Properties>
</file>